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Lst>
  <p:notesMasterIdLst>
    <p:notesMasterId r:id="rId36"/>
  </p:notesMasterIdLst>
  <p:handoutMasterIdLst>
    <p:handoutMasterId r:id="rId37"/>
  </p:handoutMasterIdLst>
  <p:sldIdLst>
    <p:sldId id="335" r:id="rId2"/>
    <p:sldId id="257" r:id="rId3"/>
    <p:sldId id="258" r:id="rId4"/>
    <p:sldId id="337" r:id="rId5"/>
    <p:sldId id="259" r:id="rId6"/>
    <p:sldId id="338" r:id="rId7"/>
    <p:sldId id="339" r:id="rId8"/>
    <p:sldId id="340" r:id="rId9"/>
    <p:sldId id="394" r:id="rId10"/>
    <p:sldId id="342" r:id="rId11"/>
    <p:sldId id="343" r:id="rId12"/>
    <p:sldId id="344" r:id="rId13"/>
    <p:sldId id="386" r:id="rId14"/>
    <p:sldId id="387" r:id="rId15"/>
    <p:sldId id="345" r:id="rId16"/>
    <p:sldId id="388" r:id="rId17"/>
    <p:sldId id="346" r:id="rId18"/>
    <p:sldId id="347" r:id="rId19"/>
    <p:sldId id="348" r:id="rId20"/>
    <p:sldId id="390" r:id="rId21"/>
    <p:sldId id="351" r:id="rId22"/>
    <p:sldId id="352" r:id="rId23"/>
    <p:sldId id="353" r:id="rId24"/>
    <p:sldId id="366" r:id="rId25"/>
    <p:sldId id="367" r:id="rId26"/>
    <p:sldId id="368" r:id="rId27"/>
    <p:sldId id="391" r:id="rId28"/>
    <p:sldId id="371" r:id="rId29"/>
    <p:sldId id="392" r:id="rId30"/>
    <p:sldId id="372" r:id="rId31"/>
    <p:sldId id="393" r:id="rId32"/>
    <p:sldId id="373" r:id="rId33"/>
    <p:sldId id="374" r:id="rId34"/>
    <p:sldId id="395" r:id="rId35"/>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91" autoAdjust="0"/>
    <p:restoredTop sz="80952" autoAdjust="0"/>
  </p:normalViewPr>
  <p:slideViewPr>
    <p:cSldViewPr>
      <p:cViewPr>
        <p:scale>
          <a:sx n="68" d="100"/>
          <a:sy n="68" d="100"/>
        </p:scale>
        <p:origin x="520" y="-576"/>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954"/>
    </p:cViewPr>
  </p:sorterViewPr>
  <p:notesViewPr>
    <p:cSldViewPr>
      <p:cViewPr varScale="1">
        <p:scale>
          <a:sx n="124" d="100"/>
          <a:sy n="124" d="100"/>
        </p:scale>
        <p:origin x="-1408"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slide" Target="slides/slide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C828F9-44B4-A14A-9F79-97EE3C970357}" type="doc">
      <dgm:prSet loTypeId="urn:microsoft.com/office/officeart/2005/8/layout/radial2" loCatId="relationship" qsTypeId="urn:microsoft.com/office/officeart/2005/8/quickstyle/simple4" qsCatId="simple" csTypeId="urn:microsoft.com/office/officeart/2005/8/colors/accent1_2" csCatId="accent1" phldr="1"/>
      <dgm:spPr/>
      <dgm:t>
        <a:bodyPr/>
        <a:lstStyle/>
        <a:p>
          <a:endParaRPr lang="en-US"/>
        </a:p>
      </dgm:t>
    </dgm:pt>
    <dgm:pt modelId="{F977E803-D9E5-4F49-BC82-4EC53AAEFB10}">
      <dgm:prSet custT="1"/>
      <dgm:spPr>
        <a:ln>
          <a:solidFill>
            <a:schemeClr val="accent3"/>
          </a:solidFill>
        </a:ln>
      </dgm:spPr>
      <dgm:t>
        <a:bodyPr/>
        <a:lstStyle/>
        <a:p>
          <a:pPr rtl="0"/>
          <a:r>
            <a:rPr lang="en-US" sz="1800" dirty="0" smtClean="0">
              <a:effectLst>
                <a:outerShdw blurRad="38100" dist="38100" dir="2700000" algn="tl">
                  <a:srgbClr val="000000">
                    <a:alpha val="43137"/>
                  </a:srgbClr>
                </a:outerShdw>
              </a:effectLst>
            </a:rPr>
            <a:t>Current output depends not only on the current input, but also on the past history of inputs</a:t>
          </a:r>
          <a:endParaRPr lang="en-US" sz="1800" dirty="0">
            <a:effectLst>
              <a:outerShdw blurRad="38100" dist="38100" dir="2700000" algn="tl">
                <a:srgbClr val="000000">
                  <a:alpha val="43137"/>
                </a:srgbClr>
              </a:outerShdw>
            </a:effectLst>
          </a:endParaRPr>
        </a:p>
      </dgm:t>
    </dgm:pt>
    <dgm:pt modelId="{5CE33789-23D5-F143-A653-5D6BD263B8B0}" type="parTrans" cxnId="{D0B4A9E3-4560-A349-B2D3-A4F5C773E2B2}">
      <dgm:prSet/>
      <dgm:spPr>
        <a:ln>
          <a:solidFill>
            <a:schemeClr val="accent3"/>
          </a:solidFill>
        </a:ln>
      </dgm:spPr>
      <dgm:t>
        <a:bodyPr/>
        <a:lstStyle/>
        <a:p>
          <a:endParaRPr lang="en-US" dirty="0"/>
        </a:p>
      </dgm:t>
    </dgm:pt>
    <dgm:pt modelId="{AD17283E-491F-4C4E-AEA3-7BA7672EDB7B}" type="sibTrans" cxnId="{D0B4A9E3-4560-A349-B2D3-A4F5C773E2B2}">
      <dgm:prSet/>
      <dgm:spPr/>
      <dgm:t>
        <a:bodyPr/>
        <a:lstStyle/>
        <a:p>
          <a:endParaRPr lang="en-US"/>
        </a:p>
      </dgm:t>
    </dgm:pt>
    <dgm:pt modelId="{6323FE59-076D-3F41-9CAC-2BAF2DBBC5B4}">
      <dgm:prSet custT="1"/>
      <dgm:spPr>
        <a:ln>
          <a:solidFill>
            <a:schemeClr val="accent3"/>
          </a:solidFill>
        </a:ln>
      </dgm:spPr>
      <dgm:t>
        <a:bodyPr/>
        <a:lstStyle/>
        <a:p>
          <a:pPr rtl="0"/>
          <a:r>
            <a:rPr lang="en-US" sz="1800" dirty="0" smtClean="0">
              <a:effectLst>
                <a:outerShdw blurRad="38100" dist="38100" dir="2700000" algn="tl">
                  <a:srgbClr val="000000">
                    <a:alpha val="43137"/>
                  </a:srgbClr>
                </a:outerShdw>
              </a:effectLst>
            </a:rPr>
            <a:t>Makes use of combinational circuits</a:t>
          </a:r>
        </a:p>
      </dgm:t>
    </dgm:pt>
    <dgm:pt modelId="{2639669F-E565-4F4D-82B5-1EBC58D6BA67}" type="parTrans" cxnId="{95996E37-C140-1647-B4CD-F98E9CA39068}">
      <dgm:prSet/>
      <dgm:spPr>
        <a:ln>
          <a:solidFill>
            <a:schemeClr val="accent3"/>
          </a:solidFill>
        </a:ln>
      </dgm:spPr>
      <dgm:t>
        <a:bodyPr/>
        <a:lstStyle/>
        <a:p>
          <a:endParaRPr lang="en-US" dirty="0"/>
        </a:p>
      </dgm:t>
    </dgm:pt>
    <dgm:pt modelId="{45E13458-EA62-C345-A64B-C17F78B5D384}" type="sibTrans" cxnId="{95996E37-C140-1647-B4CD-F98E9CA39068}">
      <dgm:prSet/>
      <dgm:spPr/>
      <dgm:t>
        <a:bodyPr/>
        <a:lstStyle/>
        <a:p>
          <a:endParaRPr lang="en-US"/>
        </a:p>
      </dgm:t>
    </dgm:pt>
    <dgm:pt modelId="{C531DD29-9CE2-FD4C-A1F7-AF33EA8BFC1F}" type="pres">
      <dgm:prSet presAssocID="{F5C828F9-44B4-A14A-9F79-97EE3C970357}" presName="composite" presStyleCnt="0">
        <dgm:presLayoutVars>
          <dgm:chMax val="5"/>
          <dgm:dir/>
          <dgm:animLvl val="ctr"/>
          <dgm:resizeHandles val="exact"/>
        </dgm:presLayoutVars>
      </dgm:prSet>
      <dgm:spPr/>
      <dgm:t>
        <a:bodyPr/>
        <a:lstStyle/>
        <a:p>
          <a:endParaRPr lang="en-US"/>
        </a:p>
      </dgm:t>
    </dgm:pt>
    <dgm:pt modelId="{C1318B71-DE44-1849-AF4B-8D24DEE749FF}" type="pres">
      <dgm:prSet presAssocID="{F5C828F9-44B4-A14A-9F79-97EE3C970357}" presName="cycle" presStyleCnt="0"/>
      <dgm:spPr/>
    </dgm:pt>
    <dgm:pt modelId="{E50D565C-CF37-6547-AAC6-400A5EF02F2E}" type="pres">
      <dgm:prSet presAssocID="{F5C828F9-44B4-A14A-9F79-97EE3C970357}" presName="centerShape" presStyleCnt="0"/>
      <dgm:spPr/>
    </dgm:pt>
    <dgm:pt modelId="{BBCA8C8F-B88B-A34B-A58D-AD4A2FBF1443}" type="pres">
      <dgm:prSet presAssocID="{F5C828F9-44B4-A14A-9F79-97EE3C970357}" presName="connSite" presStyleLbl="node1" presStyleIdx="0" presStyleCnt="3"/>
      <dgm:spPr/>
    </dgm:pt>
    <dgm:pt modelId="{F742916A-37D0-0044-83B6-76382F9C022F}" type="pres">
      <dgm:prSet presAssocID="{F5C828F9-44B4-A14A-9F79-97EE3C970357}" presName="visible" presStyleLbl="node1" presStyleIdx="0" presStyleCnt="3" custScaleX="124659" custScaleY="126480"/>
      <dgm:spPr>
        <a:ln>
          <a:solidFill>
            <a:schemeClr val="accent3"/>
          </a:solidFill>
        </a:ln>
      </dgm:spPr>
    </dgm:pt>
    <dgm:pt modelId="{D583EC01-8278-884A-8BEC-8A592426C6DF}" type="pres">
      <dgm:prSet presAssocID="{5CE33789-23D5-F143-A653-5D6BD263B8B0}" presName="Name25" presStyleLbl="parChTrans1D1" presStyleIdx="0" presStyleCnt="2"/>
      <dgm:spPr/>
      <dgm:t>
        <a:bodyPr/>
        <a:lstStyle/>
        <a:p>
          <a:endParaRPr lang="en-US"/>
        </a:p>
      </dgm:t>
    </dgm:pt>
    <dgm:pt modelId="{2B9D45B6-A07A-8F40-BDA6-B9E477279BDC}" type="pres">
      <dgm:prSet presAssocID="{F977E803-D9E5-4F49-BC82-4EC53AAEFB10}" presName="node" presStyleCnt="0"/>
      <dgm:spPr/>
    </dgm:pt>
    <dgm:pt modelId="{21E1CDB9-9EED-D643-B6AE-9B9428EED944}" type="pres">
      <dgm:prSet presAssocID="{F977E803-D9E5-4F49-BC82-4EC53AAEFB10}" presName="parentNode" presStyleLbl="node1" presStyleIdx="1" presStyleCnt="3" custScaleX="137091" custScaleY="137091" custLinFactNeighborX="94089" custLinFactNeighborY="-13588">
        <dgm:presLayoutVars>
          <dgm:chMax val="1"/>
          <dgm:bulletEnabled val="1"/>
        </dgm:presLayoutVars>
      </dgm:prSet>
      <dgm:spPr/>
      <dgm:t>
        <a:bodyPr/>
        <a:lstStyle/>
        <a:p>
          <a:endParaRPr lang="en-US"/>
        </a:p>
      </dgm:t>
    </dgm:pt>
    <dgm:pt modelId="{E8D64441-F2DE-F54F-B593-7ABD9A744C52}" type="pres">
      <dgm:prSet presAssocID="{F977E803-D9E5-4F49-BC82-4EC53AAEFB10}" presName="childNode" presStyleLbl="revTx" presStyleIdx="0" presStyleCnt="0">
        <dgm:presLayoutVars>
          <dgm:bulletEnabled val="1"/>
        </dgm:presLayoutVars>
      </dgm:prSet>
      <dgm:spPr/>
    </dgm:pt>
    <dgm:pt modelId="{E705D7C3-8468-234B-BCDE-3C57EB9B6E20}" type="pres">
      <dgm:prSet presAssocID="{2639669F-E565-4F4D-82B5-1EBC58D6BA67}" presName="Name25" presStyleLbl="parChTrans1D1" presStyleIdx="1" presStyleCnt="2"/>
      <dgm:spPr/>
      <dgm:t>
        <a:bodyPr/>
        <a:lstStyle/>
        <a:p>
          <a:endParaRPr lang="en-US"/>
        </a:p>
      </dgm:t>
    </dgm:pt>
    <dgm:pt modelId="{891608CA-95DA-0845-977C-0ECFAD33EFE3}" type="pres">
      <dgm:prSet presAssocID="{6323FE59-076D-3F41-9CAC-2BAF2DBBC5B4}" presName="node" presStyleCnt="0"/>
      <dgm:spPr/>
    </dgm:pt>
    <dgm:pt modelId="{709D8BAF-6734-7248-81DA-77DA10254CB7}" type="pres">
      <dgm:prSet presAssocID="{6323FE59-076D-3F41-9CAC-2BAF2DBBC5B4}" presName="parentNode" presStyleLbl="node1" presStyleIdx="2" presStyleCnt="3" custScaleX="128661" custScaleY="126448" custLinFactX="9895" custLinFactNeighborX="100000" custLinFactNeighborY="-8909">
        <dgm:presLayoutVars>
          <dgm:chMax val="1"/>
          <dgm:bulletEnabled val="1"/>
        </dgm:presLayoutVars>
      </dgm:prSet>
      <dgm:spPr/>
      <dgm:t>
        <a:bodyPr/>
        <a:lstStyle/>
        <a:p>
          <a:endParaRPr lang="en-US"/>
        </a:p>
      </dgm:t>
    </dgm:pt>
    <dgm:pt modelId="{EF88C75F-87A3-564E-B124-A8C3A236F685}" type="pres">
      <dgm:prSet presAssocID="{6323FE59-076D-3F41-9CAC-2BAF2DBBC5B4}" presName="childNode" presStyleLbl="revTx" presStyleIdx="0" presStyleCnt="0">
        <dgm:presLayoutVars>
          <dgm:bulletEnabled val="1"/>
        </dgm:presLayoutVars>
      </dgm:prSet>
      <dgm:spPr/>
    </dgm:pt>
  </dgm:ptLst>
  <dgm:cxnLst>
    <dgm:cxn modelId="{7296FD38-4BD3-2D43-8B90-7F5E0749EE00}" type="presOf" srcId="{5CE33789-23D5-F143-A653-5D6BD263B8B0}" destId="{D583EC01-8278-884A-8BEC-8A592426C6DF}" srcOrd="0" destOrd="0" presId="urn:microsoft.com/office/officeart/2005/8/layout/radial2"/>
    <dgm:cxn modelId="{639A8F32-A8B8-784C-90E0-4C5A021FB7B8}" type="presOf" srcId="{F977E803-D9E5-4F49-BC82-4EC53AAEFB10}" destId="{21E1CDB9-9EED-D643-B6AE-9B9428EED944}" srcOrd="0" destOrd="0" presId="urn:microsoft.com/office/officeart/2005/8/layout/radial2"/>
    <dgm:cxn modelId="{D0B4A9E3-4560-A349-B2D3-A4F5C773E2B2}" srcId="{F5C828F9-44B4-A14A-9F79-97EE3C970357}" destId="{F977E803-D9E5-4F49-BC82-4EC53AAEFB10}" srcOrd="0" destOrd="0" parTransId="{5CE33789-23D5-F143-A653-5D6BD263B8B0}" sibTransId="{AD17283E-491F-4C4E-AEA3-7BA7672EDB7B}"/>
    <dgm:cxn modelId="{95996E37-C140-1647-B4CD-F98E9CA39068}" srcId="{F5C828F9-44B4-A14A-9F79-97EE3C970357}" destId="{6323FE59-076D-3F41-9CAC-2BAF2DBBC5B4}" srcOrd="1" destOrd="0" parTransId="{2639669F-E565-4F4D-82B5-1EBC58D6BA67}" sibTransId="{45E13458-EA62-C345-A64B-C17F78B5D384}"/>
    <dgm:cxn modelId="{FA95BCDC-91A5-A346-A6EA-D8BAA1F5FEDA}" type="presOf" srcId="{F5C828F9-44B4-A14A-9F79-97EE3C970357}" destId="{C531DD29-9CE2-FD4C-A1F7-AF33EA8BFC1F}" srcOrd="0" destOrd="0" presId="urn:microsoft.com/office/officeart/2005/8/layout/radial2"/>
    <dgm:cxn modelId="{D11EC507-5294-9844-9876-93927A9B36AD}" type="presOf" srcId="{2639669F-E565-4F4D-82B5-1EBC58D6BA67}" destId="{E705D7C3-8468-234B-BCDE-3C57EB9B6E20}" srcOrd="0" destOrd="0" presId="urn:microsoft.com/office/officeart/2005/8/layout/radial2"/>
    <dgm:cxn modelId="{BF33CADD-23DE-094F-9DB7-42EBB62BC094}" type="presOf" srcId="{6323FE59-076D-3F41-9CAC-2BAF2DBBC5B4}" destId="{709D8BAF-6734-7248-81DA-77DA10254CB7}" srcOrd="0" destOrd="0" presId="urn:microsoft.com/office/officeart/2005/8/layout/radial2"/>
    <dgm:cxn modelId="{3A36F04F-3E56-0042-876C-70AE361DAD27}" type="presParOf" srcId="{C531DD29-9CE2-FD4C-A1F7-AF33EA8BFC1F}" destId="{C1318B71-DE44-1849-AF4B-8D24DEE749FF}" srcOrd="0" destOrd="0" presId="urn:microsoft.com/office/officeart/2005/8/layout/radial2"/>
    <dgm:cxn modelId="{910F2985-4A9E-A446-A67B-6563D1CD3AA8}" type="presParOf" srcId="{C1318B71-DE44-1849-AF4B-8D24DEE749FF}" destId="{E50D565C-CF37-6547-AAC6-400A5EF02F2E}" srcOrd="0" destOrd="0" presId="urn:microsoft.com/office/officeart/2005/8/layout/radial2"/>
    <dgm:cxn modelId="{AF211ECC-7A4F-AD40-9358-46532DAF28E3}" type="presParOf" srcId="{E50D565C-CF37-6547-AAC6-400A5EF02F2E}" destId="{BBCA8C8F-B88B-A34B-A58D-AD4A2FBF1443}" srcOrd="0" destOrd="0" presId="urn:microsoft.com/office/officeart/2005/8/layout/radial2"/>
    <dgm:cxn modelId="{55CB325D-4884-F048-BCA6-9821171D454D}" type="presParOf" srcId="{E50D565C-CF37-6547-AAC6-400A5EF02F2E}" destId="{F742916A-37D0-0044-83B6-76382F9C022F}" srcOrd="1" destOrd="0" presId="urn:microsoft.com/office/officeart/2005/8/layout/radial2"/>
    <dgm:cxn modelId="{EFBE2758-9DDB-8140-84C3-C1A4FE9E6B78}" type="presParOf" srcId="{C1318B71-DE44-1849-AF4B-8D24DEE749FF}" destId="{D583EC01-8278-884A-8BEC-8A592426C6DF}" srcOrd="1" destOrd="0" presId="urn:microsoft.com/office/officeart/2005/8/layout/radial2"/>
    <dgm:cxn modelId="{42EB5C15-5615-DF48-9114-84A491CD78C7}" type="presParOf" srcId="{C1318B71-DE44-1849-AF4B-8D24DEE749FF}" destId="{2B9D45B6-A07A-8F40-BDA6-B9E477279BDC}" srcOrd="2" destOrd="0" presId="urn:microsoft.com/office/officeart/2005/8/layout/radial2"/>
    <dgm:cxn modelId="{DFD4D88D-57FA-9245-8999-831EF0F5022A}" type="presParOf" srcId="{2B9D45B6-A07A-8F40-BDA6-B9E477279BDC}" destId="{21E1CDB9-9EED-D643-B6AE-9B9428EED944}" srcOrd="0" destOrd="0" presId="urn:microsoft.com/office/officeart/2005/8/layout/radial2"/>
    <dgm:cxn modelId="{4F0C84AF-2043-4D43-98DA-D6EBD71BBF51}" type="presParOf" srcId="{2B9D45B6-A07A-8F40-BDA6-B9E477279BDC}" destId="{E8D64441-F2DE-F54F-B593-7ABD9A744C52}" srcOrd="1" destOrd="0" presId="urn:microsoft.com/office/officeart/2005/8/layout/radial2"/>
    <dgm:cxn modelId="{4CEF7BDE-F3E2-0946-A625-F39C06793DB2}" type="presParOf" srcId="{C1318B71-DE44-1849-AF4B-8D24DEE749FF}" destId="{E705D7C3-8468-234B-BCDE-3C57EB9B6E20}" srcOrd="3" destOrd="0" presId="urn:microsoft.com/office/officeart/2005/8/layout/radial2"/>
    <dgm:cxn modelId="{BD1CAE52-E7DE-5F47-91F7-0708B6FD9A1D}" type="presParOf" srcId="{C1318B71-DE44-1849-AF4B-8D24DEE749FF}" destId="{891608CA-95DA-0845-977C-0ECFAD33EFE3}" srcOrd="4" destOrd="0" presId="urn:microsoft.com/office/officeart/2005/8/layout/radial2"/>
    <dgm:cxn modelId="{659E8309-F5F3-F548-8A14-487501B1B973}" type="presParOf" srcId="{891608CA-95DA-0845-977C-0ECFAD33EFE3}" destId="{709D8BAF-6734-7248-81DA-77DA10254CB7}" srcOrd="0" destOrd="0" presId="urn:microsoft.com/office/officeart/2005/8/layout/radial2"/>
    <dgm:cxn modelId="{1FD7C022-E52F-5244-8756-38CD8C96B091}" type="presParOf" srcId="{891608CA-95DA-0845-977C-0ECFAD33EFE3}" destId="{EF88C75F-87A3-564E-B124-A8C3A236F685}"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05D7C3-8468-234B-BCDE-3C57EB9B6E20}">
      <dsp:nvSpPr>
        <dsp:cNvPr id="0" name=""/>
        <dsp:cNvSpPr/>
      </dsp:nvSpPr>
      <dsp:spPr>
        <a:xfrm rot="973471">
          <a:off x="2654189" y="3918943"/>
          <a:ext cx="2676867" cy="68115"/>
        </a:xfrm>
        <a:custGeom>
          <a:avLst/>
          <a:gdLst/>
          <a:ahLst/>
          <a:cxnLst/>
          <a:rect l="0" t="0" r="0" b="0"/>
          <a:pathLst>
            <a:path>
              <a:moveTo>
                <a:pt x="0" y="34057"/>
              </a:moveTo>
              <a:lnTo>
                <a:pt x="2676867" y="34057"/>
              </a:lnTo>
            </a:path>
          </a:pathLst>
        </a:custGeom>
        <a:noFill/>
        <a:ln w="12700" cap="flat" cmpd="sng" algn="ctr">
          <a:solidFill>
            <a:schemeClr val="accent3"/>
          </a:solidFill>
          <a:prstDash val="solid"/>
        </a:ln>
        <a:effectLst/>
      </dsp:spPr>
      <dsp:style>
        <a:lnRef idx="1">
          <a:scrgbClr r="0" g="0" b="0"/>
        </a:lnRef>
        <a:fillRef idx="0">
          <a:scrgbClr r="0" g="0" b="0"/>
        </a:fillRef>
        <a:effectRef idx="0">
          <a:scrgbClr r="0" g="0" b="0"/>
        </a:effectRef>
        <a:fontRef idx="minor"/>
      </dsp:style>
    </dsp:sp>
    <dsp:sp modelId="{D583EC01-8278-884A-8BEC-8A592426C6DF}">
      <dsp:nvSpPr>
        <dsp:cNvPr id="0" name=""/>
        <dsp:cNvSpPr/>
      </dsp:nvSpPr>
      <dsp:spPr>
        <a:xfrm rot="20271552">
          <a:off x="2619513" y="2310281"/>
          <a:ext cx="2386246" cy="68115"/>
        </a:xfrm>
        <a:custGeom>
          <a:avLst/>
          <a:gdLst/>
          <a:ahLst/>
          <a:cxnLst/>
          <a:rect l="0" t="0" r="0" b="0"/>
          <a:pathLst>
            <a:path>
              <a:moveTo>
                <a:pt x="0" y="34057"/>
              </a:moveTo>
              <a:lnTo>
                <a:pt x="2386246" y="34057"/>
              </a:lnTo>
            </a:path>
          </a:pathLst>
        </a:custGeom>
        <a:noFill/>
        <a:ln w="12700" cap="flat" cmpd="sng" algn="ctr">
          <a:solidFill>
            <a:schemeClr val="accent3"/>
          </a:solidFill>
          <a:prstDash val="solid"/>
        </a:ln>
        <a:effectLst/>
      </dsp:spPr>
      <dsp:style>
        <a:lnRef idx="1">
          <a:scrgbClr r="0" g="0" b="0"/>
        </a:lnRef>
        <a:fillRef idx="0">
          <a:scrgbClr r="0" g="0" b="0"/>
        </a:fillRef>
        <a:effectRef idx="0">
          <a:scrgbClr r="0" g="0" b="0"/>
        </a:effectRef>
        <a:fontRef idx="minor"/>
      </dsp:style>
    </dsp:sp>
    <dsp:sp modelId="{F742916A-37D0-0044-83B6-76382F9C022F}">
      <dsp:nvSpPr>
        <dsp:cNvPr id="0" name=""/>
        <dsp:cNvSpPr/>
      </dsp:nvSpPr>
      <dsp:spPr>
        <a:xfrm>
          <a:off x="-420629" y="1219206"/>
          <a:ext cx="4006479" cy="4065005"/>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21E1CDB9-9EED-D643-B6AE-9B9428EED944}">
      <dsp:nvSpPr>
        <dsp:cNvPr id="0" name=""/>
        <dsp:cNvSpPr/>
      </dsp:nvSpPr>
      <dsp:spPr>
        <a:xfrm>
          <a:off x="4820309" y="74689"/>
          <a:ext cx="2643622" cy="2643622"/>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Current output depends not only on the current input, but also on the past history of inputs</a:t>
          </a:r>
          <a:endParaRPr lang="en-US" sz="1800" kern="1200" dirty="0">
            <a:effectLst>
              <a:outerShdw blurRad="38100" dist="38100" dir="2700000" algn="tl">
                <a:srgbClr val="000000">
                  <a:alpha val="43137"/>
                </a:srgbClr>
              </a:outerShdw>
            </a:effectLst>
          </a:endParaRPr>
        </a:p>
      </dsp:txBody>
      <dsp:txXfrm>
        <a:off x="5207458" y="461838"/>
        <a:ext cx="1869324" cy="1869324"/>
      </dsp:txXfrm>
    </dsp:sp>
    <dsp:sp modelId="{709D8BAF-6734-7248-81DA-77DA10254CB7}">
      <dsp:nvSpPr>
        <dsp:cNvPr id="0" name=""/>
        <dsp:cNvSpPr/>
      </dsp:nvSpPr>
      <dsp:spPr>
        <a:xfrm>
          <a:off x="5226709" y="3453898"/>
          <a:ext cx="2481060" cy="2438386"/>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rtl="0">
            <a:lnSpc>
              <a:spcPct val="90000"/>
            </a:lnSpc>
            <a:spcBef>
              <a:spcPct val="0"/>
            </a:spcBef>
            <a:spcAft>
              <a:spcPct val="35000"/>
            </a:spcAft>
          </a:pPr>
          <a:r>
            <a:rPr lang="en-US" sz="1800" kern="1200" dirty="0" smtClean="0">
              <a:effectLst>
                <a:outerShdw blurRad="38100" dist="38100" dir="2700000" algn="tl">
                  <a:srgbClr val="000000">
                    <a:alpha val="43137"/>
                  </a:srgbClr>
                </a:outerShdw>
              </a:effectLst>
            </a:rPr>
            <a:t>Makes use of combinational circuits</a:t>
          </a:r>
        </a:p>
      </dsp:txBody>
      <dsp:txXfrm>
        <a:off x="5590052" y="3810991"/>
        <a:ext cx="1754374" cy="1724200"/>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875519"/>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7449826"/>
      </p:ext>
    </p:extLst>
  </p:cSld>
  <p:clrMap bg1="lt1" tx1="dk1" bg2="lt2" tx2="dk2" accent1="accent1" accent2="accent2" accent3="accent3" accent4="accent4" accent5="accent5" accent6="accent6" hlink="hlink" folHlink="folHlink"/>
  <p:hf sldNum="0" hdr="0" dt="0"/>
  <p:notesStyle>
    <a:lvl1pPr algn="l" rtl="0" eaLnBrk="0" fontAlgn="base" hangingPunct="0">
      <a:spcBef>
        <a:spcPct val="30000"/>
      </a:spcBef>
      <a:spcAft>
        <a:spcPct val="0"/>
      </a:spcAft>
      <a:defRPr sz="1200" kern="1200">
        <a:solidFill>
          <a:schemeClr val="tx1"/>
        </a:solidFill>
        <a:latin typeface="Times New Roman"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operation of the digital computer is based on the storage and processing of binary data. Throughout this book, we have assumed the existence of storage elements that can exist in one of two stable states and of circuits than can operate on binary data under the control of control signals to implement the various computer functions. In this chapter, we suggest how these storage elements and circuits can be implemented in digital logic, specifically with combinational and sequential circuits. The chapter begins with a brief review of Boolean algebra, which is the mathematical foundation of digital logic. Next, the concept of a gate is introduced. Finally, combinational and sequential circuits, which are constructed from </a:t>
            </a:r>
            <a:r>
              <a:rPr lang="en-US" sz="1200" b="1" kern="1200" dirty="0" smtClean="0">
                <a:solidFill>
                  <a:schemeClr val="tx1"/>
                </a:solidFill>
                <a:latin typeface="Times New Roman" pitchFamily="-1" charset="0"/>
                <a:ea typeface="+mn-ea"/>
                <a:cs typeface="+mn-cs"/>
              </a:rPr>
              <a:t>gates, </a:t>
            </a:r>
            <a:r>
              <a:rPr lang="en-US" sz="1200" kern="1200" dirty="0" smtClean="0">
                <a:solidFill>
                  <a:schemeClr val="tx1"/>
                </a:solidFill>
                <a:latin typeface="Times New Roman" pitchFamily="-1" charset="0"/>
                <a:ea typeface="+mn-ea"/>
                <a:cs typeface="+mn-cs"/>
              </a:rPr>
              <a:t>are described. </a:t>
            </a:r>
            <a:endParaRPr lang="en-US" dirty="0" smtClean="0"/>
          </a:p>
          <a:p>
            <a:endParaRPr lang="en-US" dirty="0"/>
          </a:p>
        </p:txBody>
      </p:sp>
    </p:spTree>
    <p:extLst>
      <p:ext uri="{BB962C8B-B14F-4D97-AF65-F5344CB8AC3E}">
        <p14:creationId xmlns:p14="http://schemas.microsoft.com/office/powerpoint/2010/main" val="1124876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11.4 shows a straightforward implementation with AND, OR, and NOT gates. </a:t>
            </a:r>
            <a:endParaRPr lang="en-US" dirty="0" smtClean="0"/>
          </a:p>
          <a:p>
            <a:endParaRPr lang="en-US" dirty="0"/>
          </a:p>
        </p:txBody>
      </p:sp>
    </p:spTree>
    <p:extLst>
      <p:ext uri="{BB962C8B-B14F-4D97-AF65-F5344CB8AC3E}">
        <p14:creationId xmlns:p14="http://schemas.microsoft.com/office/powerpoint/2010/main" val="822448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r>
              <a:rPr lang="en-US" sz="1200" b="1" kern="1200" dirty="0" smtClean="0">
                <a:solidFill>
                  <a:schemeClr val="tx1"/>
                </a:solidFill>
                <a:latin typeface="Times New Roman" pitchFamily="-1" charset="0"/>
                <a:ea typeface="+mn-ea"/>
                <a:cs typeface="+mn-cs"/>
              </a:rPr>
              <a:t>Product of sums (POS) </a:t>
            </a:r>
            <a:r>
              <a:rPr lang="en-US" sz="1200" kern="1200" dirty="0" smtClean="0">
                <a:solidFill>
                  <a:schemeClr val="tx1"/>
                </a:solidFill>
                <a:latin typeface="Times New Roman" pitchFamily="-1" charset="0"/>
                <a:ea typeface="+mn-ea"/>
                <a:cs typeface="+mn-cs"/>
              </a:rPr>
              <a:t>form, which is illustrated in Figure 11.5. For clarity, NOT gates are not shown. Rather, it is assumed that each input signal and its complement are available. This simplifies the logic diagram and makes the inputs to the gates more readily apparent.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Thus, a Boolean function can be realized in either SOP or POS form. At this point, it would seem that the choice would depend on whether the truth table contains more 1s or 0s for the output function: The SOP has one term for each 1, and the POS has one term for each 0. However, there are other considerations: </a:t>
            </a:r>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Char char="•"/>
              <a:tabLst/>
              <a:defRPr/>
            </a:pPr>
            <a:r>
              <a:rPr lang="en-US" sz="1200" kern="1200" baseline="0" dirty="0" smtClean="0">
                <a:solidFill>
                  <a:schemeClr val="tx1"/>
                </a:solidFill>
                <a:latin typeface="Times New Roman" pitchFamily="-1" charset="0"/>
                <a:ea typeface="+mn-ea"/>
                <a:cs typeface="+mn-cs"/>
              </a:rPr>
              <a:t>It is often possible to derive a simpler Boolean expression from the truth table than either SOP or POS</a:t>
            </a:r>
          </a:p>
          <a:p>
            <a:pPr marL="0" marR="0" indent="0" algn="l" defTabSz="914400" rtl="0" eaLnBrk="0" fontAlgn="base" latinLnBrk="0" hangingPunct="0">
              <a:lnSpc>
                <a:spcPct val="100000"/>
              </a:lnSpc>
              <a:spcBef>
                <a:spcPct val="30000"/>
              </a:spcBef>
              <a:spcAft>
                <a:spcPct val="0"/>
              </a:spcAft>
              <a:buClrTx/>
              <a:buSzTx/>
              <a:buFontTx/>
              <a:buChar char="•"/>
              <a:tabLst/>
              <a:defRPr/>
            </a:pPr>
            <a:endParaRPr lang="en-US" sz="1200" kern="1200" baseline="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Char char="•"/>
              <a:tabLst/>
              <a:defRPr/>
            </a:pPr>
            <a:r>
              <a:rPr lang="en-US" sz="1200" kern="1200" baseline="0" dirty="0" smtClean="0">
                <a:solidFill>
                  <a:schemeClr val="tx1"/>
                </a:solidFill>
                <a:latin typeface="Times New Roman" pitchFamily="-1" charset="0"/>
                <a:ea typeface="+mn-ea"/>
                <a:cs typeface="+mn-cs"/>
              </a:rPr>
              <a:t>It may be preferable to implement the function with a single gate type (NAND or NOR)</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lang="en-US" sz="1200" kern="1200" dirty="0" smtClean="0">
                <a:solidFill>
                  <a:schemeClr val="tx1"/>
                </a:solidFill>
                <a:latin typeface="Times New Roman" pitchFamily="-1" charset="0"/>
                <a:ea typeface="+mn-ea"/>
                <a:cs typeface="+mn-cs"/>
              </a:rPr>
              <a:t>The significance of the first point is that, with a simpler Boolean expression, fewer gates will be needed to implement the function. Three methods that can be used to achieve simplification are </a:t>
            </a:r>
          </a:p>
          <a:p>
            <a:endParaRPr lang="en-US" dirty="0" smtClean="0"/>
          </a:p>
          <a:p>
            <a:r>
              <a:rPr lang="en-US" sz="1200" kern="1200" dirty="0" smtClean="0">
                <a:solidFill>
                  <a:schemeClr val="tx1"/>
                </a:solidFill>
                <a:latin typeface="Times New Roman" pitchFamily="-1" charset="0"/>
                <a:ea typeface="+mn-ea"/>
                <a:cs typeface="+mn-cs"/>
              </a:rPr>
              <a:t>• Algebraic simplification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Karnaugh maps</a:t>
            </a:r>
            <a:br>
              <a:rPr lang="en-US" sz="1200" kern="1200" dirty="0" smtClean="0">
                <a:solidFill>
                  <a:schemeClr val="tx1"/>
                </a:solidFill>
                <a:latin typeface="Times New Roman" pitchFamily="-1" charset="0"/>
                <a:ea typeface="+mn-ea"/>
                <a:cs typeface="+mn-cs"/>
              </a:rPr>
            </a:br>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Quine–McCluskey tables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p:txBody>
      </p:sp>
    </p:spTree>
    <p:extLst>
      <p:ext uri="{BB962C8B-B14F-4D97-AF65-F5344CB8AC3E}">
        <p14:creationId xmlns:p14="http://schemas.microsoft.com/office/powerpoint/2010/main" val="1687036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Algebraic simplification involves the application of the identities of Table 11.2 to reduce the Boolean expression to one with fewer elements. </a:t>
            </a:r>
            <a:endParaRPr lang="en-US" dirty="0" smtClean="0"/>
          </a:p>
          <a:p>
            <a:r>
              <a:rPr lang="en-US" sz="1200" kern="1200" dirty="0" smtClean="0">
                <a:solidFill>
                  <a:schemeClr val="tx1"/>
                </a:solidFill>
                <a:latin typeface="Times New Roman" pitchFamily="-1" charset="0"/>
                <a:ea typeface="+mn-ea"/>
                <a:cs typeface="+mn-cs"/>
              </a:rPr>
              <a:t>For example, consider again Equation (11.1).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This expression can be implemented as shown in Figure 11.6. The simplification of Equation (11.1) was done essentially by observation. For more complex expressions, some more systematic approach is needed. </a:t>
            </a:r>
            <a:endParaRPr lang="en-US" dirty="0" smtClean="0"/>
          </a:p>
          <a:p>
            <a:endParaRPr lang="en-US" dirty="0"/>
          </a:p>
        </p:txBody>
      </p:sp>
    </p:spTree>
    <p:extLst>
      <p:ext uri="{BB962C8B-B14F-4D97-AF65-F5344CB8AC3E}">
        <p14:creationId xmlns:p14="http://schemas.microsoft.com/office/powerpoint/2010/main" val="789897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850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For purposes of simplification, the </a:t>
            </a:r>
            <a:r>
              <a:rPr lang="en-US" sz="1200" b="1" kern="1200" dirty="0" smtClean="0">
                <a:solidFill>
                  <a:schemeClr val="tx1"/>
                </a:solidFill>
                <a:latin typeface="Times New Roman" pitchFamily="-1" charset="0"/>
                <a:ea typeface="+mn-ea"/>
                <a:cs typeface="+mn-cs"/>
              </a:rPr>
              <a:t>Karnaugh map </a:t>
            </a:r>
            <a:r>
              <a:rPr lang="en-US" sz="1200" kern="1200" dirty="0" smtClean="0">
                <a:solidFill>
                  <a:schemeClr val="tx1"/>
                </a:solidFill>
                <a:latin typeface="Times New Roman" pitchFamily="-1" charset="0"/>
                <a:ea typeface="+mn-ea"/>
                <a:cs typeface="+mn-cs"/>
              </a:rPr>
              <a:t>is a convenient way of representing a Boolean function of a small number (up to four) of variables. The map is an array of 2</a:t>
            </a:r>
            <a:r>
              <a:rPr lang="en-US" sz="1200" kern="1200" baseline="30000" dirty="0" smtClean="0">
                <a:solidFill>
                  <a:schemeClr val="tx1"/>
                </a:solidFill>
                <a:latin typeface="Times New Roman" pitchFamily="-1" charset="0"/>
                <a:ea typeface="+mn-ea"/>
                <a:cs typeface="+mn-cs"/>
              </a:rPr>
              <a:t>n</a:t>
            </a:r>
            <a:r>
              <a:rPr lang="en-US" sz="1200" kern="1200" dirty="0" smtClean="0">
                <a:solidFill>
                  <a:schemeClr val="tx1"/>
                </a:solidFill>
                <a:latin typeface="Times New Roman" pitchFamily="-1" charset="0"/>
                <a:ea typeface="+mn-ea"/>
                <a:cs typeface="+mn-cs"/>
              </a:rPr>
              <a:t> squares, representing all possible combinations of values of </a:t>
            </a:r>
            <a:r>
              <a:rPr lang="en-US" sz="1200" i="1" kern="1200" dirty="0" smtClean="0">
                <a:solidFill>
                  <a:schemeClr val="tx1"/>
                </a:solidFill>
                <a:latin typeface="Times New Roman" pitchFamily="-1" charset="0"/>
                <a:ea typeface="+mn-ea"/>
                <a:cs typeface="+mn-cs"/>
              </a:rPr>
              <a:t>n </a:t>
            </a:r>
            <a:r>
              <a:rPr lang="en-US" sz="1200" kern="1200" dirty="0" smtClean="0">
                <a:solidFill>
                  <a:schemeClr val="tx1"/>
                </a:solidFill>
                <a:latin typeface="Times New Roman" pitchFamily="-1" charset="0"/>
                <a:ea typeface="+mn-ea"/>
                <a:cs typeface="+mn-cs"/>
              </a:rPr>
              <a:t>binary variables. Figure 11.7a shows the map of four squares for a function of two variables. It is essential for later purposes to list the combinations in the order 00, 01, 11, 10. Because the squares corresponding to the combinations are to be used for recording information, the combinations are customarily written above the squares. In the case of three variables, the representation is an arrangement of eight squares (Figure 11.7b), with the values for one of the variables to the left and for the other two variables above the squares. For four variables, 16 squares are needed, with the arrangement indicated in Figure 11.7c.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map can be used to represent any Boolean function in the following way. Each square corresponds to a unique product in the sum-of-products form, with a 1 value corresponding to the variable and a 0 value corresponding to the NOT of that variable. For each such product in the function, 1 is placed in the corresponding square. Given the truth table of a Boolean function, it is an easy matter to construct the map: for each combination of values of variables that produce a result of 1 in the truth table, fill in the corresponding square of the map with 1. Figure 11.7b shows the result for the truth table of Table 11.3. To convert from a Boolean expression to a map, it is first necessary to put the expression into what is referred to as </a:t>
            </a:r>
            <a:r>
              <a:rPr lang="en-US" sz="1200" i="1" kern="1200" dirty="0" smtClean="0">
                <a:solidFill>
                  <a:schemeClr val="tx1"/>
                </a:solidFill>
                <a:latin typeface="Times New Roman" pitchFamily="-1" charset="0"/>
                <a:ea typeface="+mn-ea"/>
                <a:cs typeface="+mn-cs"/>
              </a:rPr>
              <a:t>canonical </a:t>
            </a:r>
            <a:r>
              <a:rPr lang="en-US" sz="1200" kern="1200" dirty="0" smtClean="0">
                <a:solidFill>
                  <a:schemeClr val="tx1"/>
                </a:solidFill>
                <a:latin typeface="Times New Roman" pitchFamily="-1" charset="0"/>
                <a:ea typeface="+mn-ea"/>
                <a:cs typeface="+mn-cs"/>
              </a:rPr>
              <a:t>form: each term in the expression must contain each variable. So, for example, if we have Equation (11.3), we must first expand it into the full form of Equation (11.1) and then convert this to a map.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labeling used in Figure 11.7d emphasizes the relationship between variables and the rows and columns of the map. Here the two rows embraced by the symbol A are those in which the variable A has the value 1; the rows not embraced by the symbol A are those in which A is 0; similarly for B, C, and 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Tree>
    <p:extLst>
      <p:ext uri="{BB962C8B-B14F-4D97-AF65-F5344CB8AC3E}">
        <p14:creationId xmlns:p14="http://schemas.microsoft.com/office/powerpoint/2010/main" val="66301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7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Once the map of a function is created, we can often write a simple algebraic expression for it by noting the arrangement of the 1s on the map. The principle is as follows. Any two squares that are adjacent differ in only one of the variables. If two adjacent squares both have an entry of one, then the corresponding product terms differ in only one variable. In such a case, the two terms can be merged by eliminating that variable.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This process can be extended in several ways. First, the concept of adjacency can be extended to include wrapping around the edge of the map. Thus, the top square of a column is adjacent to the bottom square, and the leftmost square of a row is adjacent to the rightmost square. These conditions are illustrated in Figures 11.8b and c. Second, we can group not just 2 squares but 2</a:t>
            </a:r>
            <a:r>
              <a:rPr lang="en-US" sz="1200" kern="1200" baseline="30000" dirty="0" smtClean="0">
                <a:solidFill>
                  <a:schemeClr val="tx1"/>
                </a:solidFill>
                <a:latin typeface="Times New Roman" pitchFamily="-1" charset="0"/>
                <a:ea typeface="+mn-ea"/>
                <a:cs typeface="+mn-cs"/>
              </a:rPr>
              <a:t>n</a:t>
            </a:r>
            <a:r>
              <a:rPr lang="en-US" sz="1200" kern="1200" dirty="0" smtClean="0">
                <a:solidFill>
                  <a:schemeClr val="tx1"/>
                </a:solidFill>
                <a:latin typeface="Times New Roman" pitchFamily="-1" charset="0"/>
                <a:ea typeface="+mn-ea"/>
                <a:cs typeface="+mn-cs"/>
              </a:rPr>
              <a:t> adjacent squares (i.e., 2, 4, 8, etc.). The next three examples in Figure 11.8 show groupings of 4 squares. Note that in this case, two of the variables can be eliminated. The last three examples show groupings of 8 squares, which allow three variables to be eliminated. </a:t>
            </a:r>
            <a:endParaRPr lang="en-US" dirty="0" smtClean="0"/>
          </a:p>
          <a:p>
            <a:endParaRPr lang="en-US" dirty="0" smtClean="0"/>
          </a:p>
          <a:p>
            <a:r>
              <a:rPr lang="en-US" sz="1200" kern="1200" dirty="0" smtClean="0">
                <a:solidFill>
                  <a:schemeClr val="tx1"/>
                </a:solidFill>
                <a:latin typeface="Times New Roman" pitchFamily="-1" charset="0"/>
                <a:ea typeface="+mn-ea"/>
                <a:cs typeface="+mn-cs"/>
              </a:rPr>
              <a:t>We can summarize the rules for simplification as follows: </a:t>
            </a:r>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dirty="0" smtClean="0">
                <a:solidFill>
                  <a:schemeClr val="tx1"/>
                </a:solidFill>
                <a:latin typeface="Times New Roman" pitchFamily="-1" charset="0"/>
                <a:ea typeface="+mn-ea"/>
                <a:cs typeface="+mn-cs"/>
              </a:rPr>
              <a:t>1</a:t>
            </a:r>
            <a:r>
              <a:rPr lang="en-US" sz="1200" b="1" kern="1200" dirty="0" smtClean="0">
                <a:solidFill>
                  <a:schemeClr val="tx1"/>
                </a:solidFill>
                <a:latin typeface="Times New Roman" pitchFamily="-1" charset="0"/>
                <a:ea typeface="+mn-ea"/>
                <a:cs typeface="+mn-cs"/>
              </a:rPr>
              <a:t>. </a:t>
            </a:r>
            <a:r>
              <a:rPr lang="en-US" sz="1200" kern="1200" dirty="0" smtClean="0">
                <a:solidFill>
                  <a:schemeClr val="tx1"/>
                </a:solidFill>
                <a:latin typeface="Times New Roman" pitchFamily="-1" charset="0"/>
                <a:ea typeface="+mn-ea"/>
                <a:cs typeface="+mn-cs"/>
              </a:rPr>
              <a:t>Among the marked squares (squares with a 1), find those that belong to a unique largest block of 1, 2, 4, or 8 and circle those blocks.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dirty="0" smtClean="0">
                <a:solidFill>
                  <a:schemeClr val="tx1"/>
                </a:solidFill>
                <a:latin typeface="Times New Roman" pitchFamily="-1" charset="0"/>
                <a:ea typeface="+mn-ea"/>
                <a:cs typeface="+mn-cs"/>
              </a:rPr>
              <a:t>2. Select additional blocks of marked squares that are as large as possible and as few in number as possible, but include every marked square at least once. The results may not be unique in some cases. For example, if a marked square combines with exactly two other squares, and there is no fourth marked square to complete a larger group, then there is a choice to be made as two which of the two groupings to choose. When you are circling groups, you are allowed to use the same 1 value more than once.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dirty="0" smtClean="0">
                <a:solidFill>
                  <a:schemeClr val="tx1"/>
                </a:solidFill>
                <a:latin typeface="Times New Roman" pitchFamily="-1" charset="0"/>
                <a:ea typeface="+mn-ea"/>
                <a:cs typeface="+mn-cs"/>
              </a:rPr>
              <a:t>3. Continue to draw loops around single marked squares, or pairs of adjacent marked squares, or groups of four, eight, and so on in such a way that every marked square belongs to at least one loop; then use as few of these blocks as possible to include all marked squares.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kern="1200" dirty="0" smtClean="0">
                <a:solidFill>
                  <a:schemeClr val="tx1"/>
                </a:solidFill>
                <a:latin typeface="Times New Roman" pitchFamily="-1" charset="0"/>
                <a:ea typeface="+mn-ea"/>
                <a:cs typeface="+mn-cs"/>
              </a:rPr>
              <a:t> </a:t>
            </a:r>
          </a:p>
          <a:p>
            <a:endParaRPr lang="en-US" dirty="0"/>
          </a:p>
        </p:txBody>
      </p:sp>
    </p:spTree>
    <p:extLst>
      <p:ext uri="{BB962C8B-B14F-4D97-AF65-F5344CB8AC3E}">
        <p14:creationId xmlns:p14="http://schemas.microsoft.com/office/powerpoint/2010/main" val="1927134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Figure 11.9a, based on Table 11.3, illustrates the simplification process. If any </a:t>
            </a:r>
            <a:endParaRPr lang="en-US" dirty="0" smtClean="0"/>
          </a:p>
          <a:p>
            <a:r>
              <a:rPr lang="en-US" sz="1200" kern="1200" dirty="0" smtClean="0">
                <a:solidFill>
                  <a:schemeClr val="tx1"/>
                </a:solidFill>
                <a:latin typeface="Times New Roman" pitchFamily="-1" charset="0"/>
                <a:ea typeface="+mn-ea"/>
                <a:cs typeface="+mn-cs"/>
              </a:rPr>
              <a:t>isolated 1s remain after the groupings, then each of these is circled as a group of 1s. </a:t>
            </a:r>
            <a:endParaRPr lang="en-US" dirty="0" smtClean="0"/>
          </a:p>
          <a:p>
            <a:endParaRPr lang="en-US" dirty="0" smtClean="0"/>
          </a:p>
          <a:p>
            <a:r>
              <a:rPr lang="en-US" sz="1200" kern="1200" dirty="0" smtClean="0">
                <a:solidFill>
                  <a:schemeClr val="tx1"/>
                </a:solidFill>
                <a:latin typeface="Times New Roman" pitchFamily="-1" charset="0"/>
                <a:ea typeface="+mn-ea"/>
                <a:cs typeface="+mn-cs"/>
              </a:rPr>
              <a:t>Finally, before going from the map to a simplified Boolean expression, any group of 1s that is completely overlapped by other groups can be eliminated. This is shown in Figure 11.9b. In this case, the horizontal group is redundant and may be ignored in creating the Boolean expression.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One additional feature of Karnaugh maps needs to be mentioned. In some cases, certain combinations of values of variables never occur, and therefore the corresponding output never occurs. These are referred to as “don’t care” conditions. For each such condition, the letter “d” is entered into the corresponding square of the map. In doing the grouping and simplification, each “d” can be treated as a 1 or 0, whichever leads to the simplest expression. </a:t>
            </a:r>
            <a:endParaRPr lang="en-US" dirty="0" smtClean="0"/>
          </a:p>
          <a:p>
            <a:endParaRPr lang="en-US" dirty="0"/>
          </a:p>
        </p:txBody>
      </p:sp>
    </p:spTree>
    <p:extLst>
      <p:ext uri="{BB962C8B-B14F-4D97-AF65-F5344CB8AC3E}">
        <p14:creationId xmlns:p14="http://schemas.microsoft.com/office/powerpoint/2010/main" val="996168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7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For more than four variables, the Karnaugh map method becomes increasingly cumbersome. With five variables, two 16 * 16 maps are needed, with one map considered to be on top of the other in three dimensions to achieve adjacency. Six variables require the use of four 16 * 16 tables in four dimensions! An alternative approach is a tabular technique, referred to as the Quine–McCluskey method. The method is suitable for programming on a computer to give an automatic tool for producing minimized Boolean expressions.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first step is to construct a table in which each row corresponds to one of the product terms of the expression. The terms are grouped according to the number of complemented variables. That is, we start with the term with no complements, if it exists, then all terms with one complement, and so on. Table 11.5 shows the list for our example expression, with horizontal lines used to indicate the grouping. For clarity, each term is represented by a 1 for each uncomplemented variable and a 0 for each complemented variable. Thus, we group terms according to the number of 1s they contain. The index column is simply the decimal equivalent and is useful in what follows.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next step is to find all pairs of terms that differ in only one variable, that is, all pairs of terms that are the same except that one variable is 0 in one of the terms and 1 in the other. Because of the way in which we have grouped the terms, we can do this by starting with the first group and comparing each term of the first group with every term of the second group. Then compare each term of the second group with all of the terms of the third group, and so on. Whenever a match is found, place a check next to each term, combine the pair by eliminating the variable that differs in the two terms, and add that to a new list. This process continues until the entire original table has been examined.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lang="en-US" sz="1200" kern="1200" dirty="0" smtClean="0">
                <a:solidFill>
                  <a:schemeClr val="tx1"/>
                </a:solidFill>
                <a:latin typeface="Times New Roman" pitchFamily="-1" charset="0"/>
                <a:ea typeface="+mn-ea"/>
                <a:cs typeface="+mn-cs"/>
              </a:rPr>
              <a:t>The new table is organized into groups, as indicated, in the same fashion as the first table. The second table is then processed in the same manner as the first. That is, terms that differ in only one variable are checked and a new term produced for a third table. In this example, the third table that is produced contains only one term: BD.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In general, the process would proceed through successive tables until a table with no matches was produced. In this case, this has involved three tables.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extLst>
      <p:ext uri="{BB962C8B-B14F-4D97-AF65-F5344CB8AC3E}">
        <p14:creationId xmlns:p14="http://schemas.microsoft.com/office/powerpoint/2010/main" val="1980077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Once the process just described is completed, we have eliminated many of the possible terms of the expression. Those terms that have not been eliminated are used to construct a matrix, as illustrated in Table 11.6. Each row of the matrix corresponds to one of the terms that have not been eliminated (has no check) in any of the tables used so far. Each column corresponds to one of the terms in the original expression. An X is placed at each intersection of a row and a column such that the row element is “compatible” with the column element. That is, the variables present in the row element have the same value as the variables present in the column element. Next, circle each X that is alone in a column. Then place a square around each X in any row in which there is a circled X. If every column now has either a squared or a circled X, then we are done, and those row elements whose Xs have been marked constitute the minimal expression.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In cases in which some columns have neither a circle nor a square, additional processing is required. Essentially, we keep adding row elements until all columns are covered. </a:t>
            </a:r>
            <a:endParaRPr lang="en-US" dirty="0" smtClean="0"/>
          </a:p>
          <a:p>
            <a:endParaRPr lang="en-US" dirty="0"/>
          </a:p>
        </p:txBody>
      </p:sp>
    </p:spTree>
    <p:extLst>
      <p:ext uri="{BB962C8B-B14F-4D97-AF65-F5344CB8AC3E}">
        <p14:creationId xmlns:p14="http://schemas.microsoft.com/office/powerpoint/2010/main" val="1750099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Another consideration in the implementation of Boolean functions concerns the types of gates used. It is sometimes desirable to implement a Boolean function solely with NAND gates or solely with NOR gates. Although this may not be the minimum-gate implementation, it has the advantage of regularity, which can simplify the manufacturing process. </a:t>
            </a:r>
            <a:endParaRPr lang="en-US" dirty="0" smtClean="0"/>
          </a:p>
          <a:p>
            <a:endParaRPr lang="en-US" dirty="0" smtClean="0"/>
          </a:p>
          <a:p>
            <a:endParaRPr lang="en-US" dirty="0"/>
          </a:p>
        </p:txBody>
      </p:sp>
    </p:spTree>
    <p:extLst>
      <p:ext uri="{BB962C8B-B14F-4D97-AF65-F5344CB8AC3E}">
        <p14:creationId xmlns:p14="http://schemas.microsoft.com/office/powerpoint/2010/main" val="1990502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Combinational circuits implement the essential functions of a digital computer. However, except for the special case of ROM, they provide no memory or state information, elements also essential to the operation of a digital computer. For the latter purposes, a more complex form of digital logic circuit is used: the </a:t>
            </a:r>
            <a:r>
              <a:rPr lang="en-US" sz="1200" b="1" kern="1200" dirty="0" smtClean="0">
                <a:solidFill>
                  <a:schemeClr val="tx1"/>
                </a:solidFill>
                <a:latin typeface="Times New Roman" pitchFamily="-1" charset="0"/>
                <a:ea typeface="+mn-ea"/>
                <a:cs typeface="+mn-cs"/>
              </a:rPr>
              <a:t>sequential circuit. </a:t>
            </a:r>
            <a:r>
              <a:rPr lang="en-US" sz="1200" kern="1200" dirty="0" smtClean="0">
                <a:solidFill>
                  <a:schemeClr val="tx1"/>
                </a:solidFill>
                <a:latin typeface="Times New Roman" pitchFamily="-1" charset="0"/>
                <a:ea typeface="+mn-ea"/>
                <a:cs typeface="+mn-cs"/>
              </a:rPr>
              <a:t>The current output of a sequential circuit depends not only on the current input, but also on the past history of inputs. Another and generally more useful way to view it is that the current output of a sequential circuit depends on the current input and the current state of that circuit.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In this section, we examine some simple but useful examples of sequential circuits. As will be seen, the sequential circuit makes use of combinational circuits. </a:t>
            </a:r>
            <a:endParaRPr lang="en-US" dirty="0" smtClean="0"/>
          </a:p>
          <a:p>
            <a:endParaRPr lang="en-US" dirty="0"/>
          </a:p>
        </p:txBody>
      </p:sp>
    </p:spTree>
    <p:extLst>
      <p:ext uri="{BB962C8B-B14F-4D97-AF65-F5344CB8AC3E}">
        <p14:creationId xmlns:p14="http://schemas.microsoft.com/office/powerpoint/2010/main" val="1449360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a:t>
            </a:r>
          </a:p>
        </p:txBody>
      </p:sp>
      <p:sp>
        <p:nvSpPr>
          <p:cNvPr id="717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4" name="Rectangle 6"/>
          <p:cNvSpPr>
            <a:spLocks noGrp="1" noRot="1" noChangeAspect="1" noChangeArrowheads="1" noTextEdit="1"/>
          </p:cNvSpPr>
          <p:nvPr>
            <p:ph type="sldImg"/>
          </p:nvPr>
        </p:nvSpPr>
        <p:spPr>
          <a:xfrm>
            <a:off x="1150938" y="692150"/>
            <a:ext cx="4556125" cy="3416300"/>
          </a:xfrm>
          <a:ln cap="flat"/>
        </p:spPr>
      </p:sp>
      <p:sp>
        <p:nvSpPr>
          <p:cNvPr id="7175"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The digital circuitry in digital computers and other digital systems is designed, and its behavior is analyzed, with the use of a mathematical discipline known as </a:t>
            </a:r>
            <a:r>
              <a:rPr lang="en-US" sz="1200" b="1" kern="1200" dirty="0" smtClean="0">
                <a:solidFill>
                  <a:schemeClr val="tx1"/>
                </a:solidFill>
                <a:latin typeface="Times New Roman" pitchFamily="-1" charset="0"/>
                <a:ea typeface="+mn-ea"/>
                <a:cs typeface="+mn-cs"/>
              </a:rPr>
              <a:t>Boolean algebra. </a:t>
            </a:r>
            <a:r>
              <a:rPr lang="en-US" sz="1200" kern="1200" dirty="0" smtClean="0">
                <a:solidFill>
                  <a:schemeClr val="tx1"/>
                </a:solidFill>
                <a:latin typeface="Times New Roman" pitchFamily="-1" charset="0"/>
                <a:ea typeface="+mn-ea"/>
                <a:cs typeface="+mn-cs"/>
              </a:rPr>
              <a:t>The name is in honor of an English mathematician George Boole, who proposed the basic principles of this algebra in 1854 in his treatise, </a:t>
            </a:r>
            <a:r>
              <a:rPr lang="en-US" sz="1200" i="1" kern="1200" dirty="0" smtClean="0">
                <a:solidFill>
                  <a:schemeClr val="tx1"/>
                </a:solidFill>
                <a:latin typeface="Times New Roman" pitchFamily="-1" charset="0"/>
                <a:ea typeface="+mn-ea"/>
                <a:cs typeface="+mn-cs"/>
              </a:rPr>
              <a:t>An Investigation of the Laws of Thought on Which to Found the Mathematical Theories of Logic and Probabilities. </a:t>
            </a:r>
            <a:r>
              <a:rPr lang="en-US" sz="1200" kern="1200" dirty="0" smtClean="0">
                <a:solidFill>
                  <a:schemeClr val="tx1"/>
                </a:solidFill>
                <a:latin typeface="Times New Roman" pitchFamily="-1" charset="0"/>
                <a:ea typeface="+mn-ea"/>
                <a:cs typeface="+mn-cs"/>
              </a:rPr>
              <a:t>In 1938, Claude Shannon, a research assistant in the Electrical Engineering Department at M.I.T., suggested that Boolean algebra could be used to solve problems in relay-switching circuit design [SHAN38]. Shannon’s techniques were subsequently used in the analysis and design of electronic digital circuits. Boolean algebra turns out to be a convenient tool in two areas: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Analysis: </a:t>
            </a:r>
            <a:r>
              <a:rPr lang="en-US" sz="1200" kern="1200" dirty="0" smtClean="0">
                <a:solidFill>
                  <a:schemeClr val="tx1"/>
                </a:solidFill>
                <a:latin typeface="Times New Roman" pitchFamily="-1" charset="0"/>
                <a:ea typeface="+mn-ea"/>
                <a:cs typeface="+mn-cs"/>
              </a:rPr>
              <a:t>It is an economical way of describing the function of digital circuitry.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 </a:t>
            </a:r>
            <a:r>
              <a:rPr lang="en-US" sz="1200" b="1" kern="1200" dirty="0" smtClean="0">
                <a:solidFill>
                  <a:schemeClr val="tx1"/>
                </a:solidFill>
                <a:latin typeface="Times New Roman" pitchFamily="-1" charset="0"/>
                <a:ea typeface="+mn-ea"/>
                <a:cs typeface="+mn-cs"/>
              </a:rPr>
              <a:t>Design: </a:t>
            </a:r>
            <a:r>
              <a:rPr lang="en-US" sz="1200" kern="1200" dirty="0" smtClean="0">
                <a:solidFill>
                  <a:schemeClr val="tx1"/>
                </a:solidFill>
                <a:latin typeface="Times New Roman" pitchFamily="-1" charset="0"/>
                <a:ea typeface="+mn-ea"/>
                <a:cs typeface="+mn-cs"/>
              </a:rPr>
              <a:t>Given a desired function, Boolean algebra can be applied to develop a simplified implementation of that function. </a:t>
            </a:r>
            <a:endParaRPr lang="en-US" dirty="0" smtClean="0"/>
          </a:p>
        </p:txBody>
      </p:sp>
    </p:spTree>
    <p:extLst>
      <p:ext uri="{BB962C8B-B14F-4D97-AF65-F5344CB8AC3E}">
        <p14:creationId xmlns:p14="http://schemas.microsoft.com/office/powerpoint/2010/main" val="1500471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The simplest form of sequential circuit is the </a:t>
            </a:r>
            <a:r>
              <a:rPr lang="en-US" sz="1200" b="1" kern="1200" dirty="0" smtClean="0">
                <a:solidFill>
                  <a:schemeClr val="tx1"/>
                </a:solidFill>
                <a:latin typeface="Times New Roman" pitchFamily="-1" charset="0"/>
                <a:ea typeface="+mn-ea"/>
                <a:cs typeface="+mn-cs"/>
              </a:rPr>
              <a:t>flip-flop. </a:t>
            </a:r>
            <a:r>
              <a:rPr lang="en-US" sz="1200" kern="1200" dirty="0" smtClean="0">
                <a:solidFill>
                  <a:schemeClr val="tx1"/>
                </a:solidFill>
                <a:latin typeface="Times New Roman" pitchFamily="-1" charset="0"/>
                <a:ea typeface="+mn-ea"/>
                <a:cs typeface="+mn-cs"/>
              </a:rPr>
              <a:t>There are a variety of flip- flops, all of which share two properties: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flip-flop is a bistable device. It exists in one of two states and, in the absence of input, remains in that state. Thus, the flip-flop can function as a 1-bit memory.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flip-flop has two outputs, which are always the complements of each other.</a:t>
            </a:r>
          </a:p>
          <a:p>
            <a:endParaRPr lang="en-US" dirty="0"/>
          </a:p>
        </p:txBody>
      </p:sp>
    </p:spTree>
    <p:extLst>
      <p:ext uri="{BB962C8B-B14F-4D97-AF65-F5344CB8AC3E}">
        <p14:creationId xmlns:p14="http://schemas.microsoft.com/office/powerpoint/2010/main" val="490536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11.22 shows a common configuration known as the S–R flip-flop or </a:t>
            </a:r>
            <a:r>
              <a:rPr lang="en-US" sz="1200" b="1" kern="1200" dirty="0" smtClean="0">
                <a:solidFill>
                  <a:schemeClr val="tx1"/>
                </a:solidFill>
                <a:latin typeface="Times New Roman" pitchFamily="-1" charset="0"/>
                <a:ea typeface="+mn-ea"/>
                <a:cs typeface="+mn-cs"/>
              </a:rPr>
              <a:t>S–R latch. </a:t>
            </a:r>
            <a:endParaRPr lang="en-US" dirty="0" smtClean="0"/>
          </a:p>
          <a:p>
            <a:r>
              <a:rPr lang="en-US" sz="1200" kern="1200" dirty="0" smtClean="0">
                <a:solidFill>
                  <a:schemeClr val="tx1"/>
                </a:solidFill>
                <a:latin typeface="Times New Roman" pitchFamily="-1" charset="0"/>
                <a:ea typeface="+mn-ea"/>
                <a:cs typeface="+mn-cs"/>
              </a:rPr>
              <a:t>The circuit has two inputs, S (Set) and R (Reset), and two outputs, and consists of two NOR gates connected in a feedback arrangement. </a:t>
            </a:r>
            <a:endParaRPr lang="en-US" dirty="0"/>
          </a:p>
        </p:txBody>
      </p:sp>
    </p:spTree>
    <p:extLst>
      <p:ext uri="{BB962C8B-B14F-4D97-AF65-F5344CB8AC3E}">
        <p14:creationId xmlns:p14="http://schemas.microsoft.com/office/powerpoint/2010/main" val="264831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The output of the S–R latch changes, after a brief time delay, in response to a change in the input. This is referred to as asynchronous operation. More typically, events in the digital computer are synchronized to a clock pulse, so that changes occur only when a clock pulse occurs. Figure 11.24 shows this arrangement. This device is referred to as a </a:t>
            </a:r>
            <a:r>
              <a:rPr lang="en-US" sz="1200" b="1" kern="1200" dirty="0" smtClean="0">
                <a:solidFill>
                  <a:schemeClr val="tx1"/>
                </a:solidFill>
                <a:latin typeface="Times New Roman" pitchFamily="-1" charset="0"/>
                <a:ea typeface="+mn-ea"/>
                <a:cs typeface="+mn-cs"/>
              </a:rPr>
              <a:t>clocked S–R flip-flop. </a:t>
            </a:r>
            <a:r>
              <a:rPr lang="en-US" sz="1200" kern="1200" dirty="0" smtClean="0">
                <a:solidFill>
                  <a:schemeClr val="tx1"/>
                </a:solidFill>
                <a:latin typeface="Times New Roman" pitchFamily="-1" charset="0"/>
                <a:ea typeface="+mn-ea"/>
                <a:cs typeface="+mn-cs"/>
              </a:rPr>
              <a:t>Note that the R and S inputs are passed to the NOR gates only during the clock pulse.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Tree>
    <p:extLst>
      <p:ext uri="{BB962C8B-B14F-4D97-AF65-F5344CB8AC3E}">
        <p14:creationId xmlns:p14="http://schemas.microsoft.com/office/powerpoint/2010/main" val="1606589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 charset="0"/>
                <a:ea typeface="+mn-ea"/>
                <a:cs typeface="+mn-cs"/>
              </a:rPr>
              <a:t>One problem with S–R flip-flop is that the condition R = 1,S = 1 must be avoided. One way to do this is to allow just a single input. The </a:t>
            </a:r>
            <a:r>
              <a:rPr lang="en-US" sz="1200" b="1" kern="1200" dirty="0" smtClean="0">
                <a:solidFill>
                  <a:schemeClr val="tx1"/>
                </a:solidFill>
                <a:latin typeface="Times New Roman" pitchFamily="-1" charset="0"/>
                <a:ea typeface="+mn-ea"/>
                <a:cs typeface="+mn-cs"/>
              </a:rPr>
              <a:t>D flip-flop </a:t>
            </a:r>
            <a:r>
              <a:rPr lang="en-US" sz="1200" kern="1200" dirty="0" smtClean="0">
                <a:solidFill>
                  <a:schemeClr val="tx1"/>
                </a:solidFill>
                <a:latin typeface="Times New Roman" pitchFamily="-1" charset="0"/>
                <a:ea typeface="+mn-ea"/>
                <a:cs typeface="+mn-cs"/>
              </a:rPr>
              <a:t>accomplishes this. Figure 11.25 shows a gate implementation of the D flip-flop. By using an inverter, the non-clock inputs to the two AND gates are guaranteed to be the opposite of each other.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The D flip-flop is sometimes referred to as the data flip-flop because it is, in effect, storage for one bit of data. The output of the D flip-flop is always equal to the most recent value applied to the input. Hence, it remembers and produces the last input. It is also referred to as the delay flip-flop, because it delays a 0 or 1 applied to its input for a single clock pulse. </a:t>
            </a:r>
            <a:endParaRPr lang="en-US" dirty="0" smtClean="0"/>
          </a:p>
          <a:p>
            <a:endParaRPr lang="en-US" dirty="0"/>
          </a:p>
        </p:txBody>
      </p:sp>
    </p:spTree>
    <p:extLst>
      <p:ext uri="{BB962C8B-B14F-4D97-AF65-F5344CB8AC3E}">
        <p14:creationId xmlns:p14="http://schemas.microsoft.com/office/powerpoint/2010/main" val="1644169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Another useful flip-flop is the </a:t>
            </a:r>
            <a:r>
              <a:rPr lang="en-US" sz="1200" b="1" kern="1200" dirty="0" smtClean="0">
                <a:solidFill>
                  <a:schemeClr val="tx1"/>
                </a:solidFill>
                <a:latin typeface="Times New Roman" pitchFamily="-1" charset="0"/>
                <a:ea typeface="+mn-ea"/>
                <a:cs typeface="+mn-cs"/>
              </a:rPr>
              <a:t>J–K flip-flop. </a:t>
            </a:r>
            <a:r>
              <a:rPr lang="en-US" sz="1200" kern="1200" dirty="0" smtClean="0">
                <a:solidFill>
                  <a:schemeClr val="tx1"/>
                </a:solidFill>
                <a:latin typeface="Times New Roman" pitchFamily="-1" charset="0"/>
                <a:ea typeface="+mn-ea"/>
                <a:cs typeface="+mn-cs"/>
              </a:rPr>
              <a:t>Like the S–R flip-flop, it has two inputs. However, in this case all possible combinations of input values are valid. Figure 11.26 shows a gate implementation of the J–K flip-flop. </a:t>
            </a:r>
            <a:endParaRPr lang="en-US" dirty="0" smtClean="0"/>
          </a:p>
          <a:p>
            <a:endParaRPr lang="en-US" dirty="0"/>
          </a:p>
        </p:txBody>
      </p:sp>
    </p:spTree>
    <p:extLst>
      <p:ext uri="{BB962C8B-B14F-4D97-AF65-F5344CB8AC3E}">
        <p14:creationId xmlns:p14="http://schemas.microsoft.com/office/powerpoint/2010/main" val="1876431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11.27 shows its characteristic table (along with those for the S–R and D flip-flops). Note that the first three combinations are the same as for the S–R flip-flop. With no input asserted, the output is stable. If only the J input is asserted, the result is a set function, causing the output to be 1; if only the K input is asserted, the result is a reset function, causing the output to be 0. When both J and K are 1, the function performed is referred to as the toggle function: the output is reversed. Thus, if Q is 1 and 1 is applied to J and K, then Q becomes 0. The reader should verify that the implementation of Figure 11.26 produces this characteristic function. </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 </a:t>
            </a:r>
            <a:endParaRPr lang="en-US" dirty="0" smtClean="0"/>
          </a:p>
          <a:p>
            <a:endParaRPr lang="en-US" dirty="0"/>
          </a:p>
        </p:txBody>
      </p:sp>
    </p:spTree>
    <p:extLst>
      <p:ext uri="{BB962C8B-B14F-4D97-AF65-F5344CB8AC3E}">
        <p14:creationId xmlns:p14="http://schemas.microsoft.com/office/powerpoint/2010/main" val="1386981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a:t>
            </a:r>
          </a:p>
        </p:txBody>
      </p:sp>
      <p:sp>
        <p:nvSpPr>
          <p:cNvPr id="922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2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22" name="Rectangle 6"/>
          <p:cNvSpPr>
            <a:spLocks noGrp="1" noRot="1" noChangeAspect="1" noChangeArrowheads="1" noTextEdit="1"/>
          </p:cNvSpPr>
          <p:nvPr>
            <p:ph type="sldImg"/>
          </p:nvPr>
        </p:nvSpPr>
        <p:spPr>
          <a:xfrm>
            <a:off x="1150938" y="692150"/>
            <a:ext cx="4556125" cy="3416300"/>
          </a:xfrm>
          <a:ln cap="flat"/>
        </p:spPr>
      </p:sp>
      <p:sp>
        <p:nvSpPr>
          <p:cNvPr id="9223" name="Rectangle 7"/>
          <p:cNvSpPr>
            <a:spLocks noGrp="1" noChangeArrowheads="1"/>
          </p:cNvSpPr>
          <p:nvPr>
            <p:ph type="body" idx="1"/>
          </p:nvPr>
        </p:nvSpPr>
        <p:spPr>
          <a:ln/>
        </p:spPr>
        <p:txBody>
          <a:bodyPr/>
          <a:lstStyle/>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As with any algebra, Boolean algebra makes use of variables and operations. In this case, the variables and operations are logical variables and operations. Thus, a variable may take on the value 1 (TRUE) or 0 (FALSE). The basic logical operations </a:t>
            </a:r>
            <a:endParaRPr lang="en-US" dirty="0" smtClean="0"/>
          </a:p>
          <a:p>
            <a:r>
              <a:rPr lang="en-US" sz="1200" kern="1200" dirty="0" smtClean="0">
                <a:solidFill>
                  <a:schemeClr val="tx1"/>
                </a:solidFill>
                <a:latin typeface="Times New Roman" pitchFamily="-1" charset="0"/>
                <a:ea typeface="+mn-ea"/>
                <a:cs typeface="+mn-cs"/>
              </a:rPr>
              <a:t>are AND, OR, and NOT, which are symbolically represented by dot, plus sign, and overbar: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AND B = A * B</a:t>
            </a:r>
          </a:p>
          <a:p>
            <a:r>
              <a:rPr lang="en-US" sz="1200" kern="1200" dirty="0" smtClean="0">
                <a:solidFill>
                  <a:schemeClr val="tx1"/>
                </a:solidFill>
                <a:latin typeface="Times New Roman" pitchFamily="-1" charset="0"/>
                <a:ea typeface="+mn-ea"/>
                <a:cs typeface="+mn-cs"/>
              </a:rPr>
              <a:t>A OR B = A + B </a:t>
            </a:r>
            <a:endParaRPr lang="en-US" dirty="0" smtClean="0"/>
          </a:p>
          <a:p>
            <a:r>
              <a:rPr lang="en-US" sz="1200" kern="1200" dirty="0" smtClean="0">
                <a:solidFill>
                  <a:schemeClr val="tx1"/>
                </a:solidFill>
                <a:latin typeface="Times New Roman" pitchFamily="-1" charset="0"/>
                <a:ea typeface="+mn-ea"/>
                <a:cs typeface="+mn-cs"/>
              </a:rPr>
              <a:t>NOT A = Ā</a:t>
            </a:r>
          </a:p>
          <a:p>
            <a:endParaRPr lang="en-US" sz="1200" kern="1200" dirty="0" smtClean="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 operation AND yields true (binary value 1) if and only if both of its operands are true. The operation OR yields true if either or both of its operands are true. The unary operation NOT inverts the value of its operand. </a:t>
            </a:r>
            <a:endParaRPr lang="en-US" dirty="0" smtClean="0"/>
          </a:p>
          <a:p>
            <a:endParaRPr lang="en-US" dirty="0" smtClean="0"/>
          </a:p>
          <a:p>
            <a:r>
              <a:rPr lang="en-US" sz="1200" kern="1200" dirty="0" smtClean="0">
                <a:solidFill>
                  <a:schemeClr val="tx1"/>
                </a:solidFill>
                <a:latin typeface="Times New Roman" pitchFamily="-1" charset="0"/>
                <a:ea typeface="+mn-ea"/>
                <a:cs typeface="+mn-cs"/>
              </a:rPr>
              <a:t>In the absence of parentheses, the AND operation takes precedence over the OR operation. Also, when no ambiguity will occur, the AND operation is represented by simple concatenation instead of the dot operator.</a:t>
            </a:r>
            <a:br>
              <a:rPr lang="en-US" sz="1200" kern="1200" dirty="0" smtClean="0">
                <a:solidFill>
                  <a:schemeClr val="tx1"/>
                </a:solidFill>
                <a:latin typeface="Times New Roman" pitchFamily="-1" charset="0"/>
                <a:ea typeface="+mn-ea"/>
                <a:cs typeface="+mn-cs"/>
              </a:rPr>
            </a:br>
            <a:endParaRPr lang="en-US" dirty="0" smtClean="0"/>
          </a:p>
          <a:p>
            <a:endParaRPr lang="en-GB" dirty="0"/>
          </a:p>
        </p:txBody>
      </p:sp>
    </p:spTree>
    <p:extLst>
      <p:ext uri="{BB962C8B-B14F-4D97-AF65-F5344CB8AC3E}">
        <p14:creationId xmlns:p14="http://schemas.microsoft.com/office/powerpoint/2010/main" val="526151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6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a:t>
            </a:r>
          </a:p>
        </p:txBody>
      </p:sp>
      <p:sp>
        <p:nvSpPr>
          <p:cNvPr id="1126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6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70" name="Rectangle 6"/>
          <p:cNvSpPr>
            <a:spLocks noGrp="1" noRot="1" noChangeAspect="1" noChangeArrowheads="1" noTextEdit="1"/>
          </p:cNvSpPr>
          <p:nvPr>
            <p:ph type="sldImg"/>
          </p:nvPr>
        </p:nvSpPr>
        <p:spPr>
          <a:xfrm>
            <a:off x="1150938" y="692150"/>
            <a:ext cx="4556125" cy="3416300"/>
          </a:xfrm>
          <a:ln cap="flat"/>
        </p:spPr>
      </p:sp>
      <p:sp>
        <p:nvSpPr>
          <p:cNvPr id="11271" name="Rectangle 7"/>
          <p:cNvSpPr>
            <a:spLocks noGrp="1" noChangeArrowheads="1"/>
          </p:cNvSpPr>
          <p:nvPr>
            <p:ph type="body" idx="1"/>
          </p:nvPr>
        </p:nvSpPr>
        <p:spPr>
          <a:ln/>
        </p:spPr>
        <p:txBody>
          <a:bodyPr/>
          <a:lstStyle/>
          <a:p>
            <a:r>
              <a:rPr lang="en-US" sz="1200" kern="1200" dirty="0" smtClean="0">
                <a:solidFill>
                  <a:schemeClr val="tx1"/>
                </a:solidFill>
                <a:latin typeface="Times New Roman" pitchFamily="-1" charset="0"/>
                <a:ea typeface="+mn-ea"/>
                <a:cs typeface="+mn-cs"/>
              </a:rPr>
              <a:t>Table 11.1a defines the basic logical operations in a form known as a </a:t>
            </a:r>
            <a:r>
              <a:rPr lang="en-US" sz="1200" i="1" kern="1200" dirty="0" smtClean="0">
                <a:solidFill>
                  <a:schemeClr val="tx1"/>
                </a:solidFill>
                <a:latin typeface="Times New Roman" pitchFamily="-1" charset="0"/>
                <a:ea typeface="+mn-ea"/>
                <a:cs typeface="+mn-cs"/>
              </a:rPr>
              <a:t>truth table, </a:t>
            </a:r>
            <a:r>
              <a:rPr lang="en-US" sz="1200" kern="1200" dirty="0" smtClean="0">
                <a:solidFill>
                  <a:schemeClr val="tx1"/>
                </a:solidFill>
                <a:latin typeface="Times New Roman" pitchFamily="-1" charset="0"/>
                <a:ea typeface="+mn-ea"/>
                <a:cs typeface="+mn-cs"/>
              </a:rPr>
              <a:t>which lists the value of an operation for every possible combination of values of operands. The table also lists three other useful operators: XOR, NAND, and </a:t>
            </a:r>
            <a:r>
              <a:rPr lang="en-US" sz="1200" b="1" kern="1200" dirty="0" smtClean="0">
                <a:solidFill>
                  <a:schemeClr val="tx1"/>
                </a:solidFill>
                <a:latin typeface="Times New Roman" pitchFamily="-1" charset="0"/>
                <a:ea typeface="+mn-ea"/>
                <a:cs typeface="+mn-cs"/>
              </a:rPr>
              <a:t>NOR. </a:t>
            </a:r>
            <a:r>
              <a:rPr lang="en-US" sz="1200" kern="1200" dirty="0" smtClean="0">
                <a:solidFill>
                  <a:schemeClr val="tx1"/>
                </a:solidFill>
                <a:latin typeface="Times New Roman" pitchFamily="-1" charset="0"/>
                <a:ea typeface="+mn-ea"/>
                <a:cs typeface="+mn-cs"/>
              </a:rPr>
              <a:t>The exclusive-or (XOR) of two logical operands is 1 if and only if exactly one of the operands has the value 1. The NAND function is the complement (NOT) of </a:t>
            </a:r>
            <a:endParaRPr lang="en-US" dirty="0" smtClean="0"/>
          </a:p>
          <a:p>
            <a:r>
              <a:rPr lang="en-US" sz="1200" kern="1200" dirty="0" smtClean="0">
                <a:solidFill>
                  <a:schemeClr val="tx1"/>
                </a:solidFill>
                <a:latin typeface="Times New Roman" pitchFamily="-1" charset="0"/>
                <a:ea typeface="+mn-ea"/>
                <a:cs typeface="+mn-cs"/>
              </a:rPr>
              <a:t>the AND function, and the NOR is the complement of OR. </a:t>
            </a:r>
            <a:endParaRPr lang="en-US" dirty="0" smtClean="0"/>
          </a:p>
          <a:p>
            <a:endParaRPr lang="en-GB" dirty="0" smtClean="0"/>
          </a:p>
          <a:p>
            <a:r>
              <a:rPr lang="en-US" sz="1200" kern="1200" dirty="0" smtClean="0">
                <a:solidFill>
                  <a:schemeClr val="tx1"/>
                </a:solidFill>
                <a:latin typeface="Times New Roman" pitchFamily="-1" charset="0"/>
                <a:ea typeface="+mn-ea"/>
                <a:cs typeface="+mn-cs"/>
              </a:rPr>
              <a:t>As we shall see, these three new operations can be useful in implementing certain digital circuits. </a:t>
            </a:r>
            <a:endParaRPr lang="en-US" dirty="0" smtClean="0"/>
          </a:p>
          <a:p>
            <a:r>
              <a:rPr lang="en-US" sz="1200" kern="1200" dirty="0" smtClean="0">
                <a:solidFill>
                  <a:schemeClr val="tx1"/>
                </a:solidFill>
                <a:latin typeface="Times New Roman" pitchFamily="-1" charset="0"/>
                <a:ea typeface="+mn-ea"/>
                <a:cs typeface="+mn-cs"/>
              </a:rPr>
              <a:t>The logical operations, with the exception of NOT, can be generalized to more than two variables, as shown in Table 11.1b. </a:t>
            </a:r>
            <a:endParaRPr lang="en-US" dirty="0" smtClean="0"/>
          </a:p>
          <a:p>
            <a:endParaRPr lang="en-GB" b="1" dirty="0"/>
          </a:p>
        </p:txBody>
      </p:sp>
    </p:spTree>
    <p:extLst>
      <p:ext uri="{BB962C8B-B14F-4D97-AF65-F5344CB8AC3E}">
        <p14:creationId xmlns:p14="http://schemas.microsoft.com/office/powerpoint/2010/main" val="1837430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6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a:t>
            </a:r>
          </a:p>
        </p:txBody>
      </p:sp>
      <p:sp>
        <p:nvSpPr>
          <p:cNvPr id="1126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6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70" name="Rectangle 6"/>
          <p:cNvSpPr>
            <a:spLocks noGrp="1" noRot="1" noChangeAspect="1" noChangeArrowheads="1" noTextEdit="1"/>
          </p:cNvSpPr>
          <p:nvPr>
            <p:ph type="sldImg"/>
          </p:nvPr>
        </p:nvSpPr>
        <p:spPr>
          <a:xfrm>
            <a:off x="1150938" y="692150"/>
            <a:ext cx="4556125" cy="3416300"/>
          </a:xfrm>
          <a:ln cap="flat"/>
        </p:spPr>
      </p:sp>
      <p:sp>
        <p:nvSpPr>
          <p:cNvPr id="11271"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Table 11.2 summarizes key identities of Boolean algebra. The equations have been arranged in two columns to show the complementary, or dual, nature of the AND and OR operations. There are two classes of identities: basic rules (or </a:t>
            </a:r>
            <a:r>
              <a:rPr lang="en-US" sz="1200" i="1" kern="1200" dirty="0" smtClean="0">
                <a:solidFill>
                  <a:schemeClr val="tx1"/>
                </a:solidFill>
                <a:latin typeface="Times New Roman" pitchFamily="-1" charset="0"/>
                <a:ea typeface="+mn-ea"/>
                <a:cs typeface="+mn-cs"/>
              </a:rPr>
              <a:t>postulates), </a:t>
            </a:r>
            <a:r>
              <a:rPr lang="en-US" sz="1200" kern="1200" dirty="0" smtClean="0">
                <a:solidFill>
                  <a:schemeClr val="tx1"/>
                </a:solidFill>
                <a:latin typeface="Times New Roman" pitchFamily="-1" charset="0"/>
                <a:ea typeface="+mn-ea"/>
                <a:cs typeface="+mn-cs"/>
              </a:rPr>
              <a:t>which are stated without proof, and other identities that can be derived from the basic postulates. The postulates define the way in which Boolean expressions are interpreted. </a:t>
            </a:r>
            <a:endParaRPr lang="en-US" dirty="0" smtClean="0"/>
          </a:p>
          <a:p>
            <a:endParaRPr lang="en-US" sz="1200" b="1" kern="1200" dirty="0" smtClean="0">
              <a:solidFill>
                <a:schemeClr val="tx1"/>
              </a:solidFill>
              <a:latin typeface="Times New Roman" pitchFamily="-1" charset="0"/>
              <a:ea typeface="+mn-ea"/>
              <a:cs typeface="+mn-cs"/>
            </a:endParaRPr>
          </a:p>
          <a:p>
            <a:endParaRPr lang="en-GB" b="1" dirty="0"/>
          </a:p>
        </p:txBody>
      </p:sp>
    </p:spTree>
    <p:extLst>
      <p:ext uri="{BB962C8B-B14F-4D97-AF65-F5344CB8AC3E}">
        <p14:creationId xmlns:p14="http://schemas.microsoft.com/office/powerpoint/2010/main" val="876678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55000" lnSpcReduction="20000"/>
          </a:bodyPr>
          <a:lstStyle/>
          <a:p>
            <a:r>
              <a:rPr lang="en-US" sz="1200" kern="1200" dirty="0" smtClean="0">
                <a:solidFill>
                  <a:schemeClr val="tx1"/>
                </a:solidFill>
                <a:latin typeface="Times New Roman" pitchFamily="-1" charset="0"/>
                <a:ea typeface="+mn-ea"/>
                <a:cs typeface="+mn-cs"/>
              </a:rPr>
              <a:t>The fundamental building block of all digital logic circuits is the gate. Logical functions are implemented by the interconnection of gates.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A gate is an electronic circuit that produces an output signal that is a simple Boolean operation on its input signals. The basic gates used in digital logic are AND, OR, NOT, NAND, NOR, and XOR. Figure 11.1 depicts these six gates. Each gate is defined in three ways: graphic symbol, algebraic notation, and truth table. The symbology used in this chapter is from the IEEE standard, IEEE Std 91. Note that the inversion (NOT) operation is indicated by a circle.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Each gate shown in Figure 11.1 has one or two inputs and one output. However, as indicated in Table 11.1b, all of the gates except NOT can have more than two inputs. Thus, (X + Y + Z) can be implemented with a single </a:t>
            </a:r>
            <a:r>
              <a:rPr lang="en-US" sz="1200" b="1" kern="1200" dirty="0" smtClean="0">
                <a:solidFill>
                  <a:schemeClr val="tx1"/>
                </a:solidFill>
                <a:latin typeface="Times New Roman" pitchFamily="-1" charset="0"/>
                <a:ea typeface="+mn-ea"/>
                <a:cs typeface="+mn-cs"/>
              </a:rPr>
              <a:t>OR gate </a:t>
            </a:r>
            <a:r>
              <a:rPr lang="en-US" sz="1200" kern="1200" dirty="0" smtClean="0">
                <a:solidFill>
                  <a:schemeClr val="tx1"/>
                </a:solidFill>
                <a:latin typeface="Times New Roman" pitchFamily="-1" charset="0"/>
                <a:ea typeface="+mn-ea"/>
                <a:cs typeface="+mn-cs"/>
              </a:rPr>
              <a:t>with three inputs. When one or more of the values at the input are changed, the correct output signal appears almost instantaneously, delayed only by the propagation time of signals through the gate (known as the </a:t>
            </a:r>
            <a:r>
              <a:rPr lang="en-US" sz="1200" i="1" kern="1200" dirty="0" smtClean="0">
                <a:solidFill>
                  <a:schemeClr val="tx1"/>
                </a:solidFill>
                <a:latin typeface="Times New Roman" pitchFamily="-1" charset="0"/>
                <a:ea typeface="+mn-ea"/>
                <a:cs typeface="+mn-cs"/>
              </a:rPr>
              <a:t>gate delay). </a:t>
            </a:r>
            <a:r>
              <a:rPr lang="en-US" sz="1200" kern="1200" dirty="0" smtClean="0">
                <a:solidFill>
                  <a:schemeClr val="tx1"/>
                </a:solidFill>
                <a:latin typeface="Times New Roman" pitchFamily="-1" charset="0"/>
                <a:ea typeface="+mn-ea"/>
                <a:cs typeface="+mn-cs"/>
              </a:rPr>
              <a:t>The significance of this delay is discussed in Section 11.3. In some cases, a gate is implemented with two outputs, one output being the negation of the other output.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Here we introduce a common term: we say that to </a:t>
            </a:r>
            <a:r>
              <a:rPr lang="en-US" sz="1200" b="1" kern="1200" dirty="0" smtClean="0">
                <a:solidFill>
                  <a:schemeClr val="tx1"/>
                </a:solidFill>
                <a:latin typeface="Times New Roman" pitchFamily="-1" charset="0"/>
                <a:ea typeface="+mn-ea"/>
                <a:cs typeface="+mn-cs"/>
              </a:rPr>
              <a:t>assert </a:t>
            </a:r>
            <a:r>
              <a:rPr lang="en-US" sz="1200" kern="1200" dirty="0" smtClean="0">
                <a:solidFill>
                  <a:schemeClr val="tx1"/>
                </a:solidFill>
                <a:latin typeface="Times New Roman" pitchFamily="-1" charset="0"/>
                <a:ea typeface="+mn-ea"/>
                <a:cs typeface="+mn-cs"/>
              </a:rPr>
              <a:t>a signal is to cause a signal line to make a transition from its logically false (0) state to its logically true (1) state. The true (1) state is either a high or low voltage state, depending on the type of electronic circuitry. </a:t>
            </a:r>
            <a:endParaRPr lang="en-US" dirty="0" smtClean="0"/>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Typically, not all gate types are used in implementation. Design and fabrication are simpler if only one or two types of gates are used. Thus, it is important to identify </a:t>
            </a:r>
            <a:r>
              <a:rPr lang="en-US" sz="1200" i="1" kern="1200" dirty="0" smtClean="0">
                <a:solidFill>
                  <a:schemeClr val="tx1"/>
                </a:solidFill>
                <a:latin typeface="Times New Roman" pitchFamily="-1" charset="0"/>
                <a:ea typeface="+mn-ea"/>
                <a:cs typeface="+mn-cs"/>
              </a:rPr>
              <a:t>functionally complete </a:t>
            </a:r>
            <a:r>
              <a:rPr lang="en-US" sz="1200" kern="1200" dirty="0" smtClean="0">
                <a:solidFill>
                  <a:schemeClr val="tx1"/>
                </a:solidFill>
                <a:latin typeface="Times New Roman" pitchFamily="-1" charset="0"/>
                <a:ea typeface="+mn-ea"/>
                <a:cs typeface="+mn-cs"/>
              </a:rPr>
              <a:t>sets of gates. This means that any Boolean function can be implemented using only the gates in the set. The following are functionally complete sets: </a:t>
            </a:r>
            <a:endParaRPr lang="en-US" dirty="0" smtClean="0"/>
          </a:p>
          <a:p>
            <a:endParaRPr lang="en-US" sz="1200" kern="1200" dirty="0" smtClean="0">
              <a:solidFill>
                <a:schemeClr val="tx1"/>
              </a:solidFill>
              <a:latin typeface="Times New Roman" pitchFamily="-1" charset="0"/>
              <a:ea typeface="+mn-ea"/>
              <a:cs typeface="+mn-cs"/>
            </a:endParaRPr>
          </a:p>
          <a:p>
            <a:pPr>
              <a:buFont typeface="Arial"/>
              <a:buChar char="•"/>
            </a:pPr>
            <a:r>
              <a:rPr lang="en-US" sz="1200" kern="1200" dirty="0" smtClean="0">
                <a:solidFill>
                  <a:schemeClr val="tx1"/>
                </a:solidFill>
                <a:latin typeface="Times New Roman" pitchFamily="-1" charset="0"/>
                <a:ea typeface="+mn-ea"/>
                <a:cs typeface="+mn-cs"/>
              </a:rPr>
              <a:t>AND, OR, NOT </a:t>
            </a:r>
          </a:p>
          <a:p>
            <a:pPr>
              <a:buFont typeface="Arial"/>
              <a:buChar char="•"/>
            </a:pPr>
            <a:r>
              <a:rPr lang="en-US" sz="1200" kern="1200" dirty="0" smtClean="0">
                <a:solidFill>
                  <a:schemeClr val="tx1"/>
                </a:solidFill>
                <a:latin typeface="Times New Roman" pitchFamily="-1" charset="0"/>
                <a:ea typeface="+mn-ea"/>
                <a:cs typeface="+mn-cs"/>
              </a:rPr>
              <a:t>AND, NOT </a:t>
            </a:r>
          </a:p>
          <a:p>
            <a:pPr>
              <a:buFont typeface="Arial"/>
              <a:buChar char="•"/>
            </a:pPr>
            <a:r>
              <a:rPr lang="en-US" sz="1200" kern="1200" dirty="0" smtClean="0">
                <a:solidFill>
                  <a:schemeClr val="tx1"/>
                </a:solidFill>
                <a:latin typeface="Times New Roman" pitchFamily="-1" charset="0"/>
                <a:ea typeface="+mn-ea"/>
                <a:cs typeface="+mn-cs"/>
              </a:rPr>
              <a:t>OR, NOT </a:t>
            </a:r>
          </a:p>
          <a:p>
            <a:pPr>
              <a:buFont typeface="Arial"/>
              <a:buChar char="•"/>
            </a:pPr>
            <a:r>
              <a:rPr lang="en-US" sz="1200" kern="1200" dirty="0" smtClean="0">
                <a:solidFill>
                  <a:schemeClr val="tx1"/>
                </a:solidFill>
                <a:latin typeface="Times New Roman" pitchFamily="-1" charset="0"/>
                <a:ea typeface="+mn-ea"/>
                <a:cs typeface="+mn-cs"/>
              </a:rPr>
              <a:t>NAND </a:t>
            </a:r>
          </a:p>
          <a:p>
            <a:pPr>
              <a:buFont typeface="Arial"/>
              <a:buChar char="•"/>
            </a:pPr>
            <a:r>
              <a:rPr lang="en-US" sz="1200" kern="1200" dirty="0" smtClean="0">
                <a:solidFill>
                  <a:schemeClr val="tx1"/>
                </a:solidFill>
                <a:latin typeface="Times New Roman" pitchFamily="-1" charset="0"/>
                <a:ea typeface="+mn-ea"/>
                <a:cs typeface="+mn-cs"/>
              </a:rPr>
              <a:t>NOR </a:t>
            </a:r>
          </a:p>
          <a:p>
            <a:endParaRPr lang="en-US" sz="1200" kern="1200" dirty="0" smtClean="0">
              <a:solidFill>
                <a:schemeClr val="tx1"/>
              </a:solidFill>
              <a:latin typeface="Times New Roman" pitchFamily="-1" charset="0"/>
              <a:ea typeface="+mn-ea"/>
              <a:cs typeface="+mn-cs"/>
            </a:endParaRPr>
          </a:p>
          <a:p>
            <a:r>
              <a:rPr lang="en-US" sz="1200" kern="1200" dirty="0" smtClean="0">
                <a:solidFill>
                  <a:schemeClr val="tx1"/>
                </a:solidFill>
                <a:latin typeface="Times New Roman" pitchFamily="-1" charset="0"/>
                <a:ea typeface="+mn-ea"/>
                <a:cs typeface="+mn-cs"/>
              </a:rPr>
              <a:t>It should be clear that AND, OR, and NOT gates constitute a functionally complete set, because they represent the three operations of Boolean algebra. For the AND and NOT gates to form a functionally complete set, there must be a way to synthesize the OR operation from the AND and NOT operations. This can be done by applying DeMorgan’s theorem.</a:t>
            </a:r>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Similarly, the OR and NOT operations are functionally complete because they can be used to synthesize the AND operation. </a:t>
            </a:r>
            <a:endParaRPr lang="en-US" dirty="0" smtClean="0"/>
          </a:p>
          <a:p>
            <a:endParaRPr lang="en-US" dirty="0"/>
          </a:p>
        </p:txBody>
      </p:sp>
    </p:spTree>
    <p:extLst>
      <p:ext uri="{BB962C8B-B14F-4D97-AF65-F5344CB8AC3E}">
        <p14:creationId xmlns:p14="http://schemas.microsoft.com/office/powerpoint/2010/main" val="455894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11.2 shows how the AND, OR, and NOT functions can be implemented solely with NAND gates.</a:t>
            </a:r>
            <a:endParaRPr lang="en-US" dirty="0" smtClean="0"/>
          </a:p>
        </p:txBody>
      </p:sp>
    </p:spTree>
    <p:extLst>
      <p:ext uri="{BB962C8B-B14F-4D97-AF65-F5344CB8AC3E}">
        <p14:creationId xmlns:p14="http://schemas.microsoft.com/office/powerpoint/2010/main" val="2146121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Figure 11.3 shows the same thing for NOR gates. For this reason, digital circuits can be, and frequently are, implemented solely with NAND gates or solely with NOR gates.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With gates, we have reached the most primitive circuit level of computer hardware. An examination of the transistor combinations used to construct gates departs from that realm and enters the realm of electrical engineering. For our purposes, however, we are content to describe how gates can be used as building blocks to implement the essential logical circuits of a digital computer. </a:t>
            </a:r>
            <a:endParaRPr lang="en-US" dirty="0" smtClean="0"/>
          </a:p>
          <a:p>
            <a:endParaRPr lang="en-US" dirty="0"/>
          </a:p>
        </p:txBody>
      </p:sp>
    </p:spTree>
    <p:extLst>
      <p:ext uri="{BB962C8B-B14F-4D97-AF65-F5344CB8AC3E}">
        <p14:creationId xmlns:p14="http://schemas.microsoft.com/office/powerpoint/2010/main" val="724446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Any Boolean function can be implemented in electronic form as a network of gates. For any given function, there are a number of alternative realizations. Consider the Boolean function represented by the truth table in Table 11.3. </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 charset="0"/>
                <a:ea typeface="+mn-ea"/>
                <a:cs typeface="+mn-cs"/>
              </a:rPr>
              <a:t>There are three combinations of input values that cause F to be 1, and if any one of these combinations occurs, the result is 1. This form of expression, for self- evident reasons, is known as the </a:t>
            </a:r>
            <a:r>
              <a:rPr lang="en-US" sz="1200" b="1" kern="1200" dirty="0" smtClean="0">
                <a:solidFill>
                  <a:schemeClr val="tx1"/>
                </a:solidFill>
                <a:latin typeface="Times New Roman" pitchFamily="-1" charset="0"/>
                <a:ea typeface="+mn-ea"/>
                <a:cs typeface="+mn-cs"/>
              </a:rPr>
              <a:t>sum of products (SOP) </a:t>
            </a:r>
            <a:r>
              <a:rPr lang="en-US" sz="1200" kern="1200" dirty="0" smtClean="0">
                <a:solidFill>
                  <a:schemeClr val="tx1"/>
                </a:solidFill>
                <a:latin typeface="Times New Roman" pitchFamily="-1" charset="0"/>
                <a:ea typeface="+mn-ea"/>
                <a:cs typeface="+mn-cs"/>
              </a:rPr>
              <a:t>form. </a:t>
            </a:r>
            <a:endParaRPr lang="en-US" dirty="0" smtClean="0"/>
          </a:p>
          <a:p>
            <a:endParaRPr lang="en-US" dirty="0"/>
          </a:p>
        </p:txBody>
      </p:sp>
    </p:spTree>
    <p:extLst>
      <p:ext uri="{BB962C8B-B14F-4D97-AF65-F5344CB8AC3E}">
        <p14:creationId xmlns:p14="http://schemas.microsoft.com/office/powerpoint/2010/main" val="1188495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smtClean="0"/>
              <a:t>© 2016 Pearson Education, Inc., Hoboken, NJ. All rights reserved.</a:t>
            </a:r>
            <a:endParaRPr lang="en-GB"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smtClean="0"/>
              <a:t>© 2016 Pearson Education, Inc., Hoboken, 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smtClean="0"/>
              <a:t>© 2016 Pearson Education, Inc., Hoboken, 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smtClean="0"/>
              <a:t>© 2016 Pearson Education, Inc., Hoboken, 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smtClean="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smtClean="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smtClean="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smtClean="0"/>
              <a:t>© 2016 Pearson Education, Inc., Hoboken, 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smtClean="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smtClean="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smtClean="0"/>
              <a:t>© 2016 Pearson Education, Inc., Hoboken, 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smtClean="0"/>
              <a:t>© 2016 Pearson Education, Inc., Hoboken, 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Hoboken, 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smtClean="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22"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smtClean="0"/>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smtClean="0"/>
              <a:t>© 2016 Pearson Education, Inc., Hoboken, 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Lst>
  <p:hf sldNum="0"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tiff"/><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9.tiff"/><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tiff"/><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f"/><Relationship Id="rId3" Type="http://schemas.openxmlformats.org/officeDocument/2006/relationships/image" Target="../media/image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5.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6.emf"/></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4" Type="http://schemas.openxmlformats.org/officeDocument/2006/relationships/image" Target="../media/image9.tiff"/><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tiff"/><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21.tiff"/><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tiff"/><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4.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8.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VBDoT8o4q00"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3.emf"/><Relationship Id="rId5" Type="http://schemas.openxmlformats.org/officeDocument/2006/relationships/oleObject" Target="../embeddings/oleObject1.bin"/><Relationship Id="rId6" Type="http://schemas.openxmlformats.org/officeDocument/2006/relationships/package" Target="../embeddings/Microsoft_Word_Document1.docx"/><Relationship Id="rId7" Type="http://schemas.openxmlformats.org/officeDocument/2006/relationships/image" Target="../media/image2.png"/><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221088"/>
            <a:ext cx="6191157" cy="833718"/>
          </a:xfrm>
        </p:spPr>
        <p:txBody>
          <a:bodyPr>
            <a:noAutofit/>
          </a:bodyPr>
          <a:lstStyle/>
          <a:p>
            <a:r>
              <a:rPr lang="en-US" sz="5400" dirty="0" smtClean="0">
                <a:effectLst>
                  <a:outerShdw blurRad="38100" dist="38100" dir="2700000" algn="tl">
                    <a:srgbClr val="000000">
                      <a:alpha val="43137"/>
                    </a:srgbClr>
                  </a:outerShdw>
                </a:effectLst>
              </a:rPr>
              <a:t>Chapter 11</a:t>
            </a:r>
            <a:endParaRPr lang="en-US" sz="5400" dirty="0">
              <a:effectLst>
                <a:outerShdw blurRad="38100" dist="38100" dir="2700000" algn="tl">
                  <a:srgbClr val="000000">
                    <a:alpha val="43137"/>
                  </a:srgbClr>
                </a:outerShdw>
              </a:effectLst>
            </a:endParaRPr>
          </a:p>
        </p:txBody>
      </p:sp>
      <p:sp>
        <p:nvSpPr>
          <p:cNvPr id="11" name="Text Placeholder 10"/>
          <p:cNvSpPr>
            <a:spLocks noGrp="1"/>
          </p:cNvSpPr>
          <p:nvPr>
            <p:ph type="body" sz="half" idx="2"/>
          </p:nvPr>
        </p:nvSpPr>
        <p:spPr>
          <a:xfrm>
            <a:off x="539552" y="5013176"/>
            <a:ext cx="6191157" cy="885825"/>
          </a:xfrm>
        </p:spPr>
        <p:txBody>
          <a:bodyPr>
            <a:normAutofit/>
          </a:bodyPr>
          <a:lstStyle/>
          <a:p>
            <a:r>
              <a:rPr lang="en-US" sz="4400" dirty="0" smtClean="0"/>
              <a:t>Digital Logic</a:t>
            </a:r>
            <a:endParaRPr lang="en-US" sz="4400" dirty="0"/>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l="15761" r="17210"/>
          <a:stretch/>
        </p:blipFill>
        <p:spPr>
          <a:xfrm>
            <a:off x="-180528" y="1556792"/>
            <a:ext cx="9217024" cy="5041961"/>
          </a:xfrm>
          <a:prstGeom prst="rect">
            <a:avLst/>
          </a:prstGeom>
        </p:spPr>
      </p:pic>
      <p:sp>
        <p:nvSpPr>
          <p:cNvPr id="8" name="TextBox 7"/>
          <p:cNvSpPr txBox="1"/>
          <p:nvPr/>
        </p:nvSpPr>
        <p:spPr>
          <a:xfrm>
            <a:off x="179512" y="332656"/>
            <a:ext cx="8964488" cy="954107"/>
          </a:xfrm>
          <a:prstGeom prst="rect">
            <a:avLst/>
          </a:prstGeom>
          <a:noFill/>
        </p:spPr>
        <p:txBody>
          <a:bodyPr wrap="square" rtlCol="0">
            <a:spAutoFit/>
          </a:bodyPr>
          <a:lstStyle/>
          <a:p>
            <a:pPr algn="ctr"/>
            <a:r>
              <a:rPr lang="en-US" sz="2800" dirty="0">
                <a:latin typeface="+mn-lt"/>
              </a:rPr>
              <a:t>Table 11.3  </a:t>
            </a:r>
            <a:endParaRPr lang="en-US" sz="2800" dirty="0" smtClean="0">
              <a:latin typeface="+mn-lt"/>
            </a:endParaRPr>
          </a:p>
          <a:p>
            <a:pPr algn="ctr"/>
            <a:r>
              <a:rPr lang="en-US" sz="2800" dirty="0" smtClean="0">
                <a:latin typeface="+mn-lt"/>
              </a:rPr>
              <a:t>A </a:t>
            </a:r>
            <a:r>
              <a:rPr lang="en-US" sz="2800" dirty="0">
                <a:latin typeface="+mn-lt"/>
              </a:rPr>
              <a:t>Boolean Function of Three Variables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3156" y="6166953"/>
            <a:ext cx="5537200" cy="863600"/>
          </a:xfrm>
          <a:prstGeom prst="rect">
            <a:avLst/>
          </a:prstGeom>
        </p:spPr>
      </p:pic>
    </p:spTree>
  </p:cSld>
  <p:clrMapOvr>
    <a:masterClrMapping/>
  </p:clrMapOvr>
  <p:transition spd="med">
    <p:spli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4.pdf"/>
          <p:cNvPicPr>
            <a:picLocks noChangeAspect="1"/>
          </p:cNvPicPr>
          <p:nvPr/>
        </p:nvPicPr>
        <p:blipFill rotWithShape="1">
          <a:blip r:embed="rId3">
            <a:extLst>
              <a:ext uri="{28A0092B-C50C-407E-A947-70E740481C1C}">
                <a14:useLocalDpi xmlns:a14="http://schemas.microsoft.com/office/drawing/2010/main" val="0"/>
              </a:ext>
            </a:extLst>
          </a:blip>
          <a:srcRect t="15620" b="23188"/>
          <a:stretch/>
        </p:blipFill>
        <p:spPr>
          <a:xfrm>
            <a:off x="395536" y="-134173"/>
            <a:ext cx="8640960" cy="684270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5976" y="0"/>
            <a:ext cx="5537200" cy="863600"/>
          </a:xfrm>
          <a:prstGeom prst="rect">
            <a:avLst/>
          </a:prstGeom>
        </p:spPr>
      </p:pic>
    </p:spTree>
  </p:cSld>
  <p:clrMapOvr>
    <a:masterClrMapping/>
  </p:clrMapOvr>
  <p:transition spd="med">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5.pdf"/>
          <p:cNvPicPr>
            <a:picLocks noChangeAspect="1"/>
          </p:cNvPicPr>
          <p:nvPr/>
        </p:nvPicPr>
        <p:blipFill rotWithShape="1">
          <a:blip r:embed="rId3">
            <a:extLst>
              <a:ext uri="{28A0092B-C50C-407E-A947-70E740481C1C}">
                <a14:useLocalDpi xmlns:a14="http://schemas.microsoft.com/office/drawing/2010/main" val="0"/>
              </a:ext>
            </a:extLst>
          </a:blip>
          <a:srcRect t="17874" b="21900"/>
          <a:stretch/>
        </p:blipFill>
        <p:spPr>
          <a:xfrm>
            <a:off x="179512" y="-171400"/>
            <a:ext cx="8830274" cy="688221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49" y="5848391"/>
            <a:ext cx="9144000" cy="862419"/>
          </a:xfrm>
          <a:prstGeom prst="rect">
            <a:avLst/>
          </a:prstGeom>
        </p:spPr>
      </p:pic>
    </p:spTree>
  </p:cSld>
  <p:clrMapOvr>
    <a:masterClrMapping/>
  </p:clrMapOvr>
  <p:transition spd="med">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simplification</a:t>
            </a:r>
            <a:endParaRPr lang="en-US" dirty="0"/>
          </a:p>
        </p:txBody>
      </p:sp>
      <p:sp>
        <p:nvSpPr>
          <p:cNvPr id="3" name="Content Placeholder 2"/>
          <p:cNvSpPr>
            <a:spLocks noGrp="1"/>
          </p:cNvSpPr>
          <p:nvPr>
            <p:ph idx="1"/>
          </p:nvPr>
        </p:nvSpPr>
        <p:spPr/>
        <p:txBody>
          <a:bodyPr/>
          <a:lstStyle/>
          <a:p>
            <a:r>
              <a:rPr lang="en-US" dirty="0"/>
              <a:t>W</a:t>
            </a:r>
            <a:r>
              <a:rPr lang="en-US" dirty="0" smtClean="0"/>
              <a:t>ith </a:t>
            </a:r>
            <a:r>
              <a:rPr lang="en-US" dirty="0"/>
              <a:t>a simpler Boolean expression, fewer gates will be needed to implement the function. Three methods that can be used to achieve simplification are </a:t>
            </a:r>
            <a:endParaRPr lang="en-US" dirty="0" smtClean="0"/>
          </a:p>
          <a:p>
            <a:pPr lvl="1"/>
            <a:r>
              <a:rPr lang="en-US" dirty="0" smtClean="0"/>
              <a:t>Algebraic simplification</a:t>
            </a:r>
          </a:p>
          <a:p>
            <a:pPr lvl="1"/>
            <a:r>
              <a:rPr lang="en-US" dirty="0" err="1" smtClean="0"/>
              <a:t>Karnaugh</a:t>
            </a:r>
            <a:r>
              <a:rPr lang="en-US" dirty="0" smtClean="0"/>
              <a:t> maps</a:t>
            </a:r>
            <a:endParaRPr lang="en-US" dirty="0"/>
          </a:p>
          <a:p>
            <a:pPr lvl="1"/>
            <a:r>
              <a:rPr lang="en-US" dirty="0" err="1" smtClean="0"/>
              <a:t>Quine</a:t>
            </a:r>
            <a:r>
              <a:rPr lang="en-US" dirty="0" smtClean="0"/>
              <a:t>–</a:t>
            </a:r>
            <a:r>
              <a:rPr lang="en-US" dirty="0" err="1" smtClean="0"/>
              <a:t>McCluskey</a:t>
            </a:r>
            <a:r>
              <a:rPr lang="en-US" dirty="0" smtClean="0"/>
              <a:t> </a:t>
            </a:r>
            <a:r>
              <a:rPr lang="en-US" dirty="0"/>
              <a:t>tables </a:t>
            </a:r>
          </a:p>
          <a:p>
            <a:endParaRPr lang="en-US" dirty="0"/>
          </a:p>
        </p:txBody>
      </p:sp>
    </p:spTree>
    <p:extLst>
      <p:ext uri="{BB962C8B-B14F-4D97-AF65-F5344CB8AC3E}">
        <p14:creationId xmlns:p14="http://schemas.microsoft.com/office/powerpoint/2010/main" val="851623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Algebraic simplification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3932" y="2844800"/>
            <a:ext cx="2768600" cy="1536700"/>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2" y="1981200"/>
            <a:ext cx="5537200" cy="863600"/>
          </a:xfrm>
          <a:prstGeom prst="rect">
            <a:avLst/>
          </a:prstGeom>
        </p:spPr>
      </p:pic>
    </p:spTree>
    <p:extLst>
      <p:ext uri="{BB962C8B-B14F-4D97-AF65-F5344CB8AC3E}">
        <p14:creationId xmlns:p14="http://schemas.microsoft.com/office/powerpoint/2010/main" val="458426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6.pdf"/>
          <p:cNvPicPr>
            <a:picLocks noChangeAspect="1"/>
          </p:cNvPicPr>
          <p:nvPr/>
        </p:nvPicPr>
        <p:blipFill rotWithShape="1">
          <a:blip r:embed="rId3">
            <a:extLst>
              <a:ext uri="{28A0092B-C50C-407E-A947-70E740481C1C}">
                <a14:useLocalDpi xmlns:a14="http://schemas.microsoft.com/office/drawing/2010/main" val="0"/>
              </a:ext>
            </a:extLst>
          </a:blip>
          <a:srcRect l="11246" t="31587" r="12873" b="29738"/>
          <a:stretch/>
        </p:blipFill>
        <p:spPr>
          <a:xfrm>
            <a:off x="0" y="116632"/>
            <a:ext cx="9279741" cy="612068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Karnaugh</a:t>
            </a:r>
            <a:r>
              <a:rPr lang="en-US" dirty="0" smtClean="0"/>
              <a:t> maps </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63892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7.pdf"/>
          <p:cNvPicPr>
            <a:picLocks noChangeAspect="1"/>
          </p:cNvPicPr>
          <p:nvPr/>
        </p:nvPicPr>
        <p:blipFill rotWithShape="1">
          <a:blip r:embed="rId3">
            <a:extLst>
              <a:ext uri="{28A0092B-C50C-407E-A947-70E740481C1C}">
                <a14:useLocalDpi xmlns:a14="http://schemas.microsoft.com/office/drawing/2010/main" val="0"/>
              </a:ext>
            </a:extLst>
          </a:blip>
          <a:srcRect t="15620" b="18196"/>
          <a:stretch/>
        </p:blipFill>
        <p:spPr>
          <a:xfrm>
            <a:off x="467544" y="-243408"/>
            <a:ext cx="8077623" cy="6918432"/>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TextBox 7"/>
          <p:cNvSpPr txBox="1"/>
          <p:nvPr/>
        </p:nvSpPr>
        <p:spPr>
          <a:xfrm>
            <a:off x="260252" y="4684783"/>
            <a:ext cx="349347" cy="420618"/>
          </a:xfrm>
          <a:prstGeom prst="rect">
            <a:avLst/>
          </a:prstGeom>
        </p:spPr>
        <p:txBody>
          <a:bodyPr wrap="square" rtlCol="0">
            <a:spAutoFit/>
          </a:bodyPr>
          <a:lstStyle/>
          <a:p>
            <a:endParaRPr lang="en-US" dirty="0"/>
          </a:p>
        </p:txBody>
      </p:sp>
      <p:pic>
        <p:nvPicPr>
          <p:cNvPr id="3" name="Picture 2" descr="f8.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199311"/>
            <a:ext cx="5688632" cy="7361759"/>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TextBox 8"/>
          <p:cNvSpPr txBox="1"/>
          <p:nvPr/>
        </p:nvSpPr>
        <p:spPr>
          <a:xfrm>
            <a:off x="249842" y="4643139"/>
            <a:ext cx="359757" cy="462261"/>
          </a:xfrm>
          <a:prstGeom prst="rect">
            <a:avLst/>
          </a:prstGeom>
        </p:spPr>
        <p:txBody>
          <a:bodyPr wrap="square" rtlCol="0">
            <a:spAutoFit/>
          </a:bodyPr>
          <a:lstStyle/>
          <a:p>
            <a:endParaRPr lang="en-US" dirty="0"/>
          </a:p>
        </p:txBody>
      </p:sp>
      <p:pic>
        <p:nvPicPr>
          <p:cNvPr id="3" name="Picture 2" descr="f9.pdf"/>
          <p:cNvPicPr>
            <a:picLocks noChangeAspect="1"/>
          </p:cNvPicPr>
          <p:nvPr/>
        </p:nvPicPr>
        <p:blipFill rotWithShape="1">
          <a:blip r:embed="rId3">
            <a:extLst>
              <a:ext uri="{28A0092B-C50C-407E-A947-70E740481C1C}">
                <a14:useLocalDpi xmlns:a14="http://schemas.microsoft.com/office/drawing/2010/main" val="0"/>
              </a:ext>
            </a:extLst>
          </a:blip>
          <a:srcRect l="23829" t="12560" r="24906" b="28342"/>
          <a:stretch/>
        </p:blipFill>
        <p:spPr>
          <a:xfrm>
            <a:off x="2411760" y="-285503"/>
            <a:ext cx="4752528" cy="709015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3808" y="1988840"/>
            <a:ext cx="3416672" cy="53287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14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148" name="Rectangle 4"/>
          <p:cNvSpPr>
            <a:spLocks noGrp="1" noChangeArrowheads="1"/>
          </p:cNvSpPr>
          <p:nvPr>
            <p:ph type="title"/>
          </p:nvPr>
        </p:nvSpPr>
        <p:spPr>
          <a:xfrm>
            <a:off x="609600" y="533400"/>
            <a:ext cx="7556313" cy="1116106"/>
          </a:xfrm>
          <a:noFill/>
          <a:ln/>
        </p:spPr>
        <p:txBody>
          <a:bodyPr lIns="90488" tIns="44450" rIns="90488" bIns="44450"/>
          <a:lstStyle/>
          <a:p>
            <a:r>
              <a:rPr lang="en-US" dirty="0" smtClean="0">
                <a:effectLst>
                  <a:outerShdw blurRad="38100" dist="38100" dir="2700000" algn="tl">
                    <a:srgbClr val="000000">
                      <a:alpha val="43137"/>
                    </a:srgbClr>
                  </a:outerShdw>
                </a:effectLst>
              </a:rPr>
              <a:t>Boolean Algebra</a:t>
            </a:r>
            <a:endParaRPr lang="en-US" dirty="0">
              <a:effectLst>
                <a:outerShdw blurRad="38100" dist="38100" dir="2700000" algn="tl">
                  <a:srgbClr val="000000">
                    <a:alpha val="43137"/>
                  </a:srgbClr>
                </a:outerShdw>
              </a:effectLst>
            </a:endParaRPr>
          </a:p>
        </p:txBody>
      </p:sp>
      <p:sp>
        <p:nvSpPr>
          <p:cNvPr id="6149" name="Rectangle 5"/>
          <p:cNvSpPr>
            <a:spLocks noGrp="1" noChangeArrowheads="1"/>
          </p:cNvSpPr>
          <p:nvPr>
            <p:ph idx="1"/>
          </p:nvPr>
        </p:nvSpPr>
        <p:spPr>
          <a:xfrm>
            <a:off x="467544" y="1556792"/>
            <a:ext cx="7556313" cy="4648200"/>
          </a:xfrm>
          <a:noFill/>
          <a:ln/>
        </p:spPr>
        <p:txBody>
          <a:bodyPr lIns="90488" tIns="44450" rIns="90488" bIns="44450">
            <a:normAutofit lnSpcReduction="10000"/>
          </a:bodyPr>
          <a:lstStyle/>
          <a:p>
            <a:r>
              <a:rPr lang="en-US" dirty="0" smtClean="0"/>
              <a:t>Mathematical discipline used to design and analyze the behavior of the digital circuitry in digital computers and other digital systems</a:t>
            </a:r>
          </a:p>
          <a:p>
            <a:r>
              <a:rPr lang="en-US" dirty="0" smtClean="0"/>
              <a:t>Named after George Boole</a:t>
            </a:r>
          </a:p>
          <a:p>
            <a:pPr lvl="1"/>
            <a:r>
              <a:rPr lang="en-US" dirty="0" smtClean="0"/>
              <a:t>English mathematician</a:t>
            </a:r>
          </a:p>
          <a:p>
            <a:pPr lvl="1"/>
            <a:r>
              <a:rPr lang="en-US" dirty="0" smtClean="0"/>
              <a:t>Proposed basic principles of the algebra in 1854</a:t>
            </a:r>
          </a:p>
          <a:p>
            <a:pPr marL="228600" lvl="1">
              <a:spcBef>
                <a:spcPts val="2000"/>
              </a:spcBef>
              <a:buClr>
                <a:schemeClr val="accent1"/>
              </a:buClr>
            </a:pPr>
            <a:r>
              <a:rPr lang="en-US" sz="2065" dirty="0" smtClean="0"/>
              <a:t>Is a convenient tool:</a:t>
            </a:r>
          </a:p>
          <a:p>
            <a:pPr lvl="1"/>
            <a:r>
              <a:rPr lang="en-US" sz="1806" dirty="0" smtClean="0"/>
              <a:t>Analysis</a:t>
            </a:r>
          </a:p>
          <a:p>
            <a:pPr lvl="2"/>
            <a:r>
              <a:rPr lang="en-US" sz="1760" dirty="0" smtClean="0"/>
              <a:t>It is an economical way of describing the function of digital circuitry</a:t>
            </a:r>
          </a:p>
          <a:p>
            <a:pPr lvl="1"/>
            <a:r>
              <a:rPr lang="en-US" sz="1806" dirty="0" smtClean="0"/>
              <a:t>Design</a:t>
            </a:r>
          </a:p>
          <a:p>
            <a:pPr lvl="2"/>
            <a:r>
              <a:rPr lang="en-US" sz="1765" dirty="0" smtClean="0"/>
              <a:t>Given a desired function, Boolean algebra can be applied to develop a simplified implementation of that function</a:t>
            </a:r>
          </a:p>
        </p:txBody>
      </p:sp>
    </p:spTree>
  </p:cSld>
  <p:clrMapOvr>
    <a:masterClrMapping/>
  </p:clrMapOvr>
  <p:transition spd="slow"/>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err="1"/>
              <a:t>Quine-McCluskey</a:t>
            </a:r>
            <a:r>
              <a:rPr lang="en-US" sz="4000" dirty="0"/>
              <a:t> Method</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29366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TextBox 8"/>
          <p:cNvSpPr txBox="1"/>
          <p:nvPr/>
        </p:nvSpPr>
        <p:spPr>
          <a:xfrm>
            <a:off x="8001000" y="1664809"/>
            <a:ext cx="1143000" cy="3516791"/>
          </a:xfrm>
          <a:prstGeom prst="rect">
            <a:avLst/>
          </a:prstGeom>
        </p:spPr>
        <p:txBody>
          <a:bodyPr wrap="square" rtlCol="0">
            <a:spAutoFit/>
          </a:bodyPr>
          <a:lstStyle/>
          <a:p>
            <a:endParaRPr lang="en-US" dirty="0"/>
          </a:p>
        </p:txBody>
      </p:sp>
      <p:sp useBgFill="1">
        <p:nvSpPr>
          <p:cNvPr id="10" name="TextBox 9"/>
          <p:cNvSpPr txBox="1"/>
          <p:nvPr/>
        </p:nvSpPr>
        <p:spPr>
          <a:xfrm>
            <a:off x="0" y="1782200"/>
            <a:ext cx="1142999" cy="3628000"/>
          </a:xfrm>
          <a:prstGeom prst="rect">
            <a:avLst/>
          </a:prstGeom>
        </p:spPr>
        <p:txBody>
          <a:bodyPr wrap="square" rtlCol="0">
            <a:spAutoFit/>
          </a:bodyPr>
          <a:lstStyle/>
          <a:p>
            <a:endParaRPr lang="en-US" dirty="0"/>
          </a:p>
        </p:txBody>
      </p:sp>
      <p:sp useBgFill="1">
        <p:nvSpPr>
          <p:cNvPr id="11" name="TextBox 10"/>
          <p:cNvSpPr txBox="1"/>
          <p:nvPr/>
        </p:nvSpPr>
        <p:spPr>
          <a:xfrm>
            <a:off x="990600" y="4724400"/>
            <a:ext cx="7391400" cy="461665"/>
          </a:xfrm>
          <a:prstGeom prst="rect">
            <a:avLst/>
          </a:prstGeom>
        </p:spPr>
        <p:txBody>
          <a:bodyPr wrap="square" rtlCol="0">
            <a:spAutoFit/>
          </a:bodyPr>
          <a:lstStyle/>
          <a:p>
            <a:endParaRPr lang="en-US" dirty="0"/>
          </a:p>
        </p:txBody>
      </p:sp>
      <p:pic>
        <p:nvPicPr>
          <p:cNvPr id="4" name="Picture 3"/>
          <p:cNvPicPr>
            <a:picLocks noChangeAspect="1"/>
          </p:cNvPicPr>
          <p:nvPr/>
        </p:nvPicPr>
        <p:blipFill rotWithShape="1">
          <a:blip r:embed="rId3"/>
          <a:srcRect l="8170" t="2484" r="9997" b="-2484"/>
          <a:stretch/>
        </p:blipFill>
        <p:spPr>
          <a:xfrm>
            <a:off x="-180528" y="2996952"/>
            <a:ext cx="9252520" cy="3411426"/>
          </a:xfrm>
          <a:prstGeom prst="rect">
            <a:avLst/>
          </a:prstGeom>
        </p:spPr>
      </p:pic>
      <p:sp>
        <p:nvSpPr>
          <p:cNvPr id="5" name="TextBox 4"/>
          <p:cNvSpPr txBox="1"/>
          <p:nvPr/>
        </p:nvSpPr>
        <p:spPr>
          <a:xfrm>
            <a:off x="0" y="908720"/>
            <a:ext cx="9144000" cy="1508105"/>
          </a:xfrm>
          <a:prstGeom prst="rect">
            <a:avLst/>
          </a:prstGeom>
          <a:noFill/>
        </p:spPr>
        <p:txBody>
          <a:bodyPr wrap="square" rtlCol="0">
            <a:spAutoFit/>
          </a:bodyPr>
          <a:lstStyle/>
          <a:p>
            <a:pPr algn="ctr"/>
            <a:r>
              <a:rPr lang="en-US" sz="2800" dirty="0">
                <a:latin typeface="+mn-lt"/>
              </a:rPr>
              <a:t>Table 11.5  </a:t>
            </a:r>
            <a:endParaRPr lang="en-US" sz="2800" dirty="0" smtClean="0">
              <a:latin typeface="+mn-lt"/>
            </a:endParaRPr>
          </a:p>
          <a:p>
            <a:pPr algn="ctr"/>
            <a:r>
              <a:rPr lang="en-US" dirty="0" smtClean="0">
                <a:latin typeface="+mn-lt"/>
              </a:rPr>
              <a:t>First </a:t>
            </a:r>
            <a:r>
              <a:rPr lang="en-US" dirty="0">
                <a:latin typeface="+mn-lt"/>
              </a:rPr>
              <a:t>Stage of </a:t>
            </a:r>
            <a:r>
              <a:rPr lang="en-US" dirty="0" err="1">
                <a:latin typeface="+mn-lt"/>
              </a:rPr>
              <a:t>Quine-McCluskey</a:t>
            </a:r>
            <a:r>
              <a:rPr lang="en-US" dirty="0">
                <a:latin typeface="+mn-lt"/>
              </a:rPr>
              <a:t> Method</a:t>
            </a:r>
          </a:p>
          <a:p>
            <a:pPr algn="ctr"/>
            <a:endParaRPr lang="en-US" sz="2000" dirty="0" smtClean="0">
              <a:latin typeface="+mn-lt"/>
            </a:endParaRPr>
          </a:p>
          <a:p>
            <a:pPr algn="ctr"/>
            <a:r>
              <a:rPr lang="en-US" sz="2000" dirty="0" smtClean="0">
                <a:latin typeface="+mn-lt"/>
              </a:rPr>
              <a:t>(</a:t>
            </a:r>
            <a:r>
              <a:rPr lang="en-US" sz="2000" dirty="0">
                <a:latin typeface="+mn-lt"/>
              </a:rPr>
              <a:t>for F = ABCD + AB D + AB  + A CD + BCD + BC  + B D + D)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43494"/>
            <a:ext cx="9144000" cy="579468"/>
          </a:xfrm>
          <a:prstGeom prst="rect">
            <a:avLst/>
          </a:prstGeom>
        </p:spPr>
      </p:pic>
    </p:spTree>
  </p:cSld>
  <p:clrMapOvr>
    <a:masterClrMapping/>
  </p:clrMapOvr>
  <p:transition spd="med">
    <p:spli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9512" y="3184748"/>
            <a:ext cx="8826500" cy="2476500"/>
          </a:xfrm>
          <a:prstGeom prst="rect">
            <a:avLst/>
          </a:prstGeom>
        </p:spPr>
      </p:pic>
      <p:sp>
        <p:nvSpPr>
          <p:cNvPr id="6" name="TextBox 5"/>
          <p:cNvSpPr txBox="1"/>
          <p:nvPr/>
        </p:nvSpPr>
        <p:spPr>
          <a:xfrm>
            <a:off x="0" y="836712"/>
            <a:ext cx="9144000" cy="1815882"/>
          </a:xfrm>
          <a:prstGeom prst="rect">
            <a:avLst/>
          </a:prstGeom>
          <a:noFill/>
        </p:spPr>
        <p:txBody>
          <a:bodyPr wrap="square" rtlCol="0">
            <a:spAutoFit/>
          </a:bodyPr>
          <a:lstStyle/>
          <a:p>
            <a:pPr algn="ctr"/>
            <a:r>
              <a:rPr lang="en-US" sz="3200" dirty="0">
                <a:latin typeface="+mn-lt"/>
              </a:rPr>
              <a:t>Table </a:t>
            </a:r>
            <a:r>
              <a:rPr lang="en-US" sz="3200" dirty="0" smtClean="0">
                <a:latin typeface="+mn-lt"/>
              </a:rPr>
              <a:t>11.6</a:t>
            </a:r>
          </a:p>
          <a:p>
            <a:pPr algn="ctr"/>
            <a:r>
              <a:rPr lang="en-US" sz="3200" dirty="0" smtClean="0">
                <a:latin typeface="+mn-lt"/>
              </a:rPr>
              <a:t>Last </a:t>
            </a:r>
            <a:r>
              <a:rPr lang="en-US" sz="3200" dirty="0">
                <a:latin typeface="+mn-lt"/>
              </a:rPr>
              <a:t>Stage of </a:t>
            </a:r>
            <a:r>
              <a:rPr lang="en-US" sz="3200" dirty="0" err="1">
                <a:latin typeface="+mn-lt"/>
              </a:rPr>
              <a:t>Quine-McCluskey</a:t>
            </a:r>
            <a:r>
              <a:rPr lang="en-US" sz="3200" dirty="0">
                <a:latin typeface="+mn-lt"/>
              </a:rPr>
              <a:t> Method</a:t>
            </a:r>
          </a:p>
          <a:p>
            <a:pPr algn="ctr"/>
            <a:endParaRPr lang="en-US" dirty="0" smtClean="0">
              <a:latin typeface="+mn-lt"/>
            </a:endParaRPr>
          </a:p>
          <a:p>
            <a:pPr algn="ctr"/>
            <a:r>
              <a:rPr lang="en-US" sz="2000" dirty="0" smtClean="0">
                <a:latin typeface="+mn-lt"/>
              </a:rPr>
              <a:t>(</a:t>
            </a:r>
            <a:r>
              <a:rPr lang="en-US" sz="2000" dirty="0">
                <a:latin typeface="+mn-lt"/>
              </a:rPr>
              <a:t>for F = ABCD + AB D + AB  + A CD + BCD + BC  + B D + D)</a:t>
            </a:r>
            <a:r>
              <a:rPr lang="en-US" dirty="0">
                <a:latin typeface="+mn-lt"/>
              </a:rPr>
              <a:t> </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7744" y="5939402"/>
            <a:ext cx="4267200" cy="508000"/>
          </a:xfrm>
          <a:prstGeom prst="rect">
            <a:avLst/>
          </a:prstGeom>
        </p:spPr>
      </p:pic>
    </p:spTree>
  </p:cSld>
  <p:clrMapOvr>
    <a:masterClrMapping/>
  </p:clrMapOvr>
  <p:transition spd="med">
    <p:spli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11.pdf"/>
          <p:cNvPicPr>
            <a:picLocks noChangeAspect="1"/>
          </p:cNvPicPr>
          <p:nvPr/>
        </p:nvPicPr>
        <p:blipFill rotWithShape="1">
          <a:blip r:embed="rId3">
            <a:extLst>
              <a:ext uri="{28A0092B-C50C-407E-A947-70E740481C1C}">
                <a14:useLocalDpi xmlns:a14="http://schemas.microsoft.com/office/drawing/2010/main" val="0"/>
              </a:ext>
            </a:extLst>
          </a:blip>
          <a:srcRect l="17995" t="39614" r="10527" b="26248"/>
          <a:stretch/>
        </p:blipFill>
        <p:spPr>
          <a:xfrm>
            <a:off x="-134179" y="-171400"/>
            <a:ext cx="9412358" cy="5817550"/>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3933056"/>
            <a:ext cx="8640960" cy="2664761"/>
          </a:xfrm>
          <a:prstGeom prst="rect">
            <a:avLst/>
          </a:prstGeom>
        </p:spPr>
      </p:pic>
    </p:spTree>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81000" y="457200"/>
            <a:ext cx="7556500" cy="1116012"/>
          </a:xfrm>
        </p:spPr>
        <p:txBody>
          <a:bodyPr/>
          <a:lstStyle/>
          <a:p>
            <a:r>
              <a:rPr lang="en-US" dirty="0" smtClean="0">
                <a:effectLst>
                  <a:outerShdw blurRad="38100" dist="38100" dir="2700000" algn="tl">
                    <a:srgbClr val="000000">
                      <a:alpha val="43137"/>
                    </a:srgbClr>
                  </a:outerShdw>
                </a:effectLst>
              </a:rPr>
              <a:t>Sequential Circuit</a:t>
            </a:r>
            <a:endParaRPr lang="en-US" dirty="0">
              <a:effectLst>
                <a:outerShdw blurRad="38100" dist="38100" dir="2700000" algn="tl">
                  <a:srgbClr val="000000">
                    <a:alpha val="43137"/>
                  </a:srgbClr>
                </a:outerShdw>
              </a:effectLst>
            </a:endParaRPr>
          </a:p>
        </p:txBody>
      </p:sp>
      <p:graphicFrame>
        <p:nvGraphicFramePr>
          <p:cNvPr id="21" name="Content Placeholder 20"/>
          <p:cNvGraphicFramePr>
            <a:graphicFrameLocks noGrp="1"/>
          </p:cNvGraphicFramePr>
          <p:nvPr>
            <p:ph idx="4294967295"/>
          </p:nvPr>
        </p:nvGraphicFramePr>
        <p:xfrm>
          <a:off x="650875" y="457200"/>
          <a:ext cx="8493125"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p:cNvSpPr txBox="1"/>
          <p:nvPr/>
        </p:nvSpPr>
        <p:spPr>
          <a:xfrm>
            <a:off x="838200" y="2971800"/>
            <a:ext cx="2971800" cy="1384995"/>
          </a:xfrm>
          <a:prstGeom prst="rect">
            <a:avLst/>
          </a:prstGeom>
          <a:noFill/>
        </p:spPr>
        <p:txBody>
          <a:bodyPr wrap="square" rtlCol="0">
            <a:spAutoFit/>
          </a:bodyPr>
          <a:lstStyle/>
          <a:p>
            <a:pPr algn="ctr"/>
            <a:r>
              <a:rPr lang="en-US" sz="2800" dirty="0" smtClean="0">
                <a:solidFill>
                  <a:srgbClr val="FFFFFF"/>
                </a:solidFill>
                <a:effectLst>
                  <a:outerShdw blurRad="38100" dist="38100" dir="2700000" algn="tl">
                    <a:srgbClr val="000000">
                      <a:alpha val="43137"/>
                    </a:srgbClr>
                  </a:outerShdw>
                </a:effectLst>
              </a:rPr>
              <a:t>Sequential</a:t>
            </a:r>
          </a:p>
          <a:p>
            <a:pPr algn="ctr"/>
            <a:endParaRPr lang="en-US" sz="2800" dirty="0" smtClean="0">
              <a:solidFill>
                <a:srgbClr val="FFFFFF"/>
              </a:solidFill>
              <a:effectLst>
                <a:outerShdw blurRad="38100" dist="38100" dir="2700000" algn="tl">
                  <a:srgbClr val="000000">
                    <a:alpha val="43137"/>
                  </a:srgbClr>
                </a:outerShdw>
              </a:effectLst>
            </a:endParaRPr>
          </a:p>
          <a:p>
            <a:pPr algn="ctr"/>
            <a:r>
              <a:rPr lang="en-US" sz="2800" dirty="0" smtClean="0">
                <a:solidFill>
                  <a:srgbClr val="FFFFFF"/>
                </a:solidFill>
                <a:effectLst>
                  <a:outerShdw blurRad="38100" dist="38100" dir="2700000" algn="tl">
                    <a:srgbClr val="000000">
                      <a:alpha val="43137"/>
                    </a:srgbClr>
                  </a:outerShdw>
                </a:effectLst>
              </a:rPr>
              <a:t>Circuit</a:t>
            </a:r>
            <a:endParaRPr lang="en-US" sz="2800" dirty="0">
              <a:solidFill>
                <a:srgbClr val="FFFFFF"/>
              </a:solidFill>
              <a:effectLst>
                <a:outerShdw blurRad="38100" dist="38100" dir="2700000" algn="tl">
                  <a:srgbClr val="000000">
                    <a:alpha val="43137"/>
                  </a:srgbClr>
                </a:outerShdw>
              </a:effectLst>
            </a:endParaRPr>
          </a:p>
        </p:txBody>
      </p:sp>
      <p:sp>
        <p:nvSpPr>
          <p:cNvPr id="23" name="TextBox 22"/>
          <p:cNvSpPr txBox="1"/>
          <p:nvPr/>
        </p:nvSpPr>
        <p:spPr>
          <a:xfrm>
            <a:off x="2057400" y="3581400"/>
            <a:ext cx="304800" cy="304800"/>
          </a:xfrm>
          <a:prstGeom prst="rect">
            <a:avLst/>
          </a:prstGeom>
          <a:solidFill>
            <a:schemeClr val="bg2">
              <a:lumMod val="50000"/>
              <a:alpha val="99000"/>
            </a:schemeClr>
          </a:solidFill>
        </p:spPr>
        <p:txBody>
          <a:bodyPr wrap="square" rtlCol="0">
            <a:spAutoFit/>
          </a:bodyPr>
          <a:lstStyle/>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Flip-Flops</a:t>
            </a:r>
            <a:endParaRPr lang="en-US"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p:txBody>
          <a:bodyPr/>
          <a:lstStyle/>
          <a:p>
            <a:r>
              <a:rPr lang="en-US" dirty="0" smtClean="0"/>
              <a:t>Simplest form of sequential circuit</a:t>
            </a:r>
          </a:p>
          <a:p>
            <a:r>
              <a:rPr lang="en-US" dirty="0" smtClean="0"/>
              <a:t>There are a variety of flip-flops, all of which share two properties:</a:t>
            </a:r>
          </a:p>
          <a:p>
            <a:pPr lvl="1"/>
            <a:endParaRPr lang="en-US" dirty="0" smtClean="0"/>
          </a:p>
          <a:p>
            <a:pPr marL="1257300" lvl="4" indent="-342900">
              <a:buSzPct val="100000"/>
              <a:buFont typeface="+mj-lt"/>
              <a:buAutoNum type="arabicPeriod"/>
            </a:pPr>
            <a:r>
              <a:rPr lang="en-US" dirty="0" smtClean="0"/>
              <a:t>The flip-flop is a bistable device.  It exists in one of two states and, in the absence of input, remains in that state.  Thus, the flip-flop can function as a 1-bit memory.</a:t>
            </a:r>
          </a:p>
          <a:p>
            <a:pPr marL="1257300" lvl="4" indent="-342900">
              <a:buSzPct val="100000"/>
              <a:buFont typeface="+mj-lt"/>
              <a:buAutoNum type="arabicPeriod"/>
            </a:pPr>
            <a:r>
              <a:rPr lang="en-US" dirty="0" smtClean="0"/>
              <a:t>The flip-flop has two outputs, which are always the complements of each other.</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2.pdf"/>
          <p:cNvPicPr>
            <a:picLocks noChangeAspect="1"/>
          </p:cNvPicPr>
          <p:nvPr/>
        </p:nvPicPr>
        <p:blipFill rotWithShape="1">
          <a:blip r:embed="rId3">
            <a:extLst>
              <a:ext uri="{28A0092B-C50C-407E-A947-70E740481C1C}">
                <a14:useLocalDpi xmlns:a14="http://schemas.microsoft.com/office/drawing/2010/main" val="0"/>
              </a:ext>
            </a:extLst>
          </a:blip>
          <a:srcRect t="17391" b="9662"/>
          <a:stretch/>
        </p:blipFill>
        <p:spPr>
          <a:xfrm>
            <a:off x="-612576" y="-74792"/>
            <a:ext cx="7343920" cy="6932792"/>
          </a:xfrm>
          <a:prstGeom prst="rect">
            <a:avLst/>
          </a:prstGeom>
        </p:spPr>
      </p:pic>
      <p:sp>
        <p:nvSpPr>
          <p:cNvPr id="2" name="Rectangle 1"/>
          <p:cNvSpPr/>
          <p:nvPr/>
        </p:nvSpPr>
        <p:spPr>
          <a:xfrm>
            <a:off x="5580111" y="1484784"/>
            <a:ext cx="3564699" cy="2031325"/>
          </a:xfrm>
          <a:prstGeom prst="rect">
            <a:avLst/>
          </a:prstGeom>
        </p:spPr>
        <p:txBody>
          <a:bodyPr wrap="square">
            <a:spAutoFit/>
          </a:bodyPr>
          <a:lstStyle/>
          <a:p>
            <a:r>
              <a:rPr lang="en-US" sz="1800" dirty="0">
                <a:latin typeface="TimesTen" charset="0"/>
              </a:rPr>
              <a:t>Assume that both S and R are 0 and that Q is 0. The inputs to the lower NOR gate are Q </a:t>
            </a:r>
            <a:r>
              <a:rPr lang="en-US" sz="1800" dirty="0">
                <a:latin typeface="PearsonMATH08" charset="0"/>
              </a:rPr>
              <a:t>= </a:t>
            </a:r>
            <a:r>
              <a:rPr lang="en-US" sz="1800" dirty="0">
                <a:latin typeface="TimesTen" charset="0"/>
              </a:rPr>
              <a:t>0 and S </a:t>
            </a:r>
            <a:r>
              <a:rPr lang="en-US" sz="1800" dirty="0">
                <a:latin typeface="PearsonMATH08" charset="0"/>
              </a:rPr>
              <a:t>= </a:t>
            </a:r>
            <a:r>
              <a:rPr lang="en-US" sz="1800" dirty="0">
                <a:latin typeface="TimesTen" charset="0"/>
              </a:rPr>
              <a:t>0. Thus, the output Q </a:t>
            </a:r>
            <a:r>
              <a:rPr lang="en-US" sz="1800" dirty="0">
                <a:latin typeface="PearsonMATH08" charset="0"/>
              </a:rPr>
              <a:t>= </a:t>
            </a:r>
            <a:r>
              <a:rPr lang="en-US" sz="1800" dirty="0">
                <a:latin typeface="TimesTen" charset="0"/>
              </a:rPr>
              <a:t>1 means that the inputs to the upper NOR gate are Q </a:t>
            </a:r>
            <a:r>
              <a:rPr lang="en-US" sz="1800" dirty="0">
                <a:latin typeface="PearsonMATH08" charset="0"/>
              </a:rPr>
              <a:t>= </a:t>
            </a:r>
            <a:r>
              <a:rPr lang="en-US" sz="1800" dirty="0">
                <a:latin typeface="TimesTen" charset="0"/>
              </a:rPr>
              <a:t>1 and R </a:t>
            </a:r>
            <a:r>
              <a:rPr lang="en-US" sz="1800" dirty="0">
                <a:latin typeface="PearsonMATH08" charset="0"/>
              </a:rPr>
              <a:t>= </a:t>
            </a:r>
            <a:r>
              <a:rPr lang="en-US" sz="1800" dirty="0">
                <a:latin typeface="TimesTen" charset="0"/>
              </a:rPr>
              <a:t>0, which has the output Q </a:t>
            </a:r>
            <a:r>
              <a:rPr lang="en-US" sz="1800" dirty="0">
                <a:latin typeface="PearsonMATH08" charset="0"/>
              </a:rPr>
              <a:t>= </a:t>
            </a:r>
            <a:r>
              <a:rPr lang="en-US" sz="1800" dirty="0">
                <a:latin typeface="TimesTen" charset="0"/>
              </a:rPr>
              <a:t>0. </a:t>
            </a:r>
            <a:endParaRPr lang="en-US" sz="1800" dirty="0"/>
          </a:p>
        </p:txBody>
      </p:sp>
    </p:spTree>
  </p:cSld>
  <p:clrMapOvr>
    <a:masterClrMapping/>
  </p:clrMapOvr>
  <p:transition spd="med">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Clocked S-R Flip-Flop</a:t>
            </a:r>
            <a:endParaRPr lang="en-US" dirty="0"/>
          </a:p>
        </p:txBody>
      </p:sp>
      <p:sp>
        <p:nvSpPr>
          <p:cNvPr id="3" name="Content Placeholder 2"/>
          <p:cNvSpPr>
            <a:spLocks noGrp="1"/>
          </p:cNvSpPr>
          <p:nvPr>
            <p:ph idx="1"/>
          </p:nvPr>
        </p:nvSpPr>
        <p:spPr/>
        <p:txBody>
          <a:bodyPr/>
          <a:lstStyle/>
          <a:p>
            <a:r>
              <a:rPr lang="en-US" dirty="0"/>
              <a:t>The output of the S–R latch changes, after a brief time delay, in response to a change in the input. This is referred to as asynchronous operation. </a:t>
            </a:r>
            <a:endParaRPr lang="en-US" dirty="0" smtClean="0"/>
          </a:p>
          <a:p>
            <a:r>
              <a:rPr lang="en-US" dirty="0" smtClean="0"/>
              <a:t>More </a:t>
            </a:r>
            <a:r>
              <a:rPr lang="en-US" dirty="0"/>
              <a:t>typically, events in the digital computer are synchronized to a clock pulse, so that changes occur only when a clock pulse occurs. </a:t>
            </a:r>
          </a:p>
          <a:p>
            <a:endParaRPr lang="en-US" dirty="0"/>
          </a:p>
        </p:txBody>
      </p:sp>
    </p:spTree>
    <p:extLst>
      <p:ext uri="{BB962C8B-B14F-4D97-AF65-F5344CB8AC3E}">
        <p14:creationId xmlns:p14="http://schemas.microsoft.com/office/powerpoint/2010/main" val="8503317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4.pdf"/>
          <p:cNvPicPr>
            <a:picLocks noChangeAspect="1"/>
          </p:cNvPicPr>
          <p:nvPr/>
        </p:nvPicPr>
        <p:blipFill rotWithShape="1">
          <a:blip r:embed="rId3">
            <a:extLst>
              <a:ext uri="{28A0092B-C50C-407E-A947-70E740481C1C}">
                <a14:useLocalDpi xmlns:a14="http://schemas.microsoft.com/office/drawing/2010/main" val="0"/>
              </a:ext>
            </a:extLst>
          </a:blip>
          <a:srcRect t="25765" b="27858"/>
          <a:stretch/>
        </p:blipFill>
        <p:spPr>
          <a:xfrm>
            <a:off x="-252536" y="764704"/>
            <a:ext cx="9844724" cy="5908513"/>
          </a:xfrm>
          <a:prstGeom prst="rect">
            <a:avLst/>
          </a:prstGeom>
        </p:spPr>
      </p:pic>
    </p:spTree>
  </p:cSld>
  <p:clrMapOvr>
    <a:masterClrMapping/>
  </p:clrMapOvr>
  <p:transition spd="med">
    <p:spli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 Flip-Flop</a:t>
            </a:r>
            <a:endParaRPr lang="en-US" dirty="0"/>
          </a:p>
        </p:txBody>
      </p:sp>
      <p:sp>
        <p:nvSpPr>
          <p:cNvPr id="3" name="Content Placeholder 2"/>
          <p:cNvSpPr>
            <a:spLocks noGrp="1"/>
          </p:cNvSpPr>
          <p:nvPr>
            <p:ph idx="1"/>
          </p:nvPr>
        </p:nvSpPr>
        <p:spPr/>
        <p:txBody>
          <a:bodyPr/>
          <a:lstStyle/>
          <a:p>
            <a:r>
              <a:rPr lang="en-US" dirty="0"/>
              <a:t>One problem with S–R flip-flop is that the condition R = 1,S = 1 must be avoided. </a:t>
            </a:r>
            <a:endParaRPr lang="en-US" dirty="0" smtClean="0"/>
          </a:p>
          <a:p>
            <a:r>
              <a:rPr lang="en-US" dirty="0"/>
              <a:t>Observe that the inputs S = 1,R = 1 are not allowed, because these would </a:t>
            </a:r>
            <a:r>
              <a:rPr lang="en-US" dirty="0" smtClean="0"/>
              <a:t>produce </a:t>
            </a:r>
            <a:r>
              <a:rPr lang="en-US" dirty="0"/>
              <a:t>an inconsistent output (both Q and Q equal 0). </a:t>
            </a:r>
          </a:p>
          <a:p>
            <a:r>
              <a:rPr lang="en-US" dirty="0" smtClean="0"/>
              <a:t>One </a:t>
            </a:r>
            <a:r>
              <a:rPr lang="en-US" dirty="0"/>
              <a:t>way to do this is to allow just a single input. The </a:t>
            </a:r>
            <a:r>
              <a:rPr lang="en-US" b="1" dirty="0"/>
              <a:t>D flip-flop </a:t>
            </a:r>
            <a:r>
              <a:rPr lang="en-US" dirty="0"/>
              <a:t>accomplishes this. </a:t>
            </a:r>
          </a:p>
          <a:p>
            <a:endParaRPr lang="en-US" dirty="0"/>
          </a:p>
        </p:txBody>
      </p:sp>
    </p:spTree>
    <p:extLst>
      <p:ext uri="{BB962C8B-B14F-4D97-AF65-F5344CB8AC3E}">
        <p14:creationId xmlns:p14="http://schemas.microsoft.com/office/powerpoint/2010/main" val="2877470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8" name="Rectangle 6"/>
          <p:cNvSpPr>
            <a:spLocks noGrp="1" noChangeArrowheads="1"/>
          </p:cNvSpPr>
          <p:nvPr>
            <p:ph type="title"/>
          </p:nvPr>
        </p:nvSpPr>
        <p:spPr/>
        <p:txBody>
          <a:bodyPr/>
          <a:lstStyle/>
          <a:p>
            <a:r>
              <a:rPr lang="en-US" dirty="0" smtClean="0">
                <a:effectLst>
                  <a:outerShdw blurRad="38100" dist="38100" dir="2700000" algn="tl">
                    <a:srgbClr val="000000">
                      <a:alpha val="43137"/>
                    </a:srgbClr>
                  </a:outerShdw>
                </a:effectLst>
              </a:rPr>
              <a:t>Boolean Variables and Operations</a:t>
            </a:r>
            <a:endParaRPr lang="en-US" dirty="0">
              <a:effectLst>
                <a:outerShdw blurRad="38100" dist="38100" dir="2700000" algn="tl">
                  <a:srgbClr val="000000">
                    <a:alpha val="43137"/>
                  </a:srgbClr>
                </a:outerShdw>
              </a:effectLst>
            </a:endParaRPr>
          </a:p>
        </p:txBody>
      </p:sp>
      <p:sp>
        <p:nvSpPr>
          <p:cNvPr id="8199" name="Rectangle 7"/>
          <p:cNvSpPr>
            <a:spLocks noGrp="1" noChangeArrowheads="1"/>
          </p:cNvSpPr>
          <p:nvPr>
            <p:ph idx="1"/>
          </p:nvPr>
        </p:nvSpPr>
        <p:spPr>
          <a:xfrm>
            <a:off x="539552" y="1412776"/>
            <a:ext cx="7632848" cy="4916016"/>
          </a:xfrm>
        </p:spPr>
        <p:txBody>
          <a:bodyPr>
            <a:normAutofit fontScale="92500" lnSpcReduction="10000"/>
          </a:bodyPr>
          <a:lstStyle/>
          <a:p>
            <a:r>
              <a:rPr lang="en-US" dirty="0" smtClean="0"/>
              <a:t>Makes use of variables and operations</a:t>
            </a:r>
          </a:p>
          <a:p>
            <a:pPr lvl="1"/>
            <a:r>
              <a:rPr lang="en-US" dirty="0" smtClean="0"/>
              <a:t>Are logical</a:t>
            </a:r>
          </a:p>
          <a:p>
            <a:pPr lvl="1"/>
            <a:r>
              <a:rPr lang="en-US" dirty="0" smtClean="0"/>
              <a:t>A variable may take on the value 1 (TRUE) or 0 (FALSE)</a:t>
            </a:r>
          </a:p>
          <a:p>
            <a:pPr lvl="1"/>
            <a:r>
              <a:rPr lang="en-US" dirty="0" smtClean="0"/>
              <a:t>Basic logical operations are AND, OR, and NOT</a:t>
            </a:r>
          </a:p>
          <a:p>
            <a:pPr marL="228600" lvl="1">
              <a:spcBef>
                <a:spcPts val="2000"/>
              </a:spcBef>
              <a:buClr>
                <a:schemeClr val="accent1"/>
              </a:buClr>
            </a:pPr>
            <a:r>
              <a:rPr lang="en-US" sz="2000" dirty="0" smtClean="0"/>
              <a:t>AND</a:t>
            </a:r>
          </a:p>
          <a:p>
            <a:pPr lvl="1"/>
            <a:r>
              <a:rPr lang="en-US" dirty="0" smtClean="0"/>
              <a:t>Yields true (binary value 1) if and only if both of its operands are true</a:t>
            </a:r>
          </a:p>
          <a:p>
            <a:pPr lvl="1"/>
            <a:r>
              <a:rPr lang="en-US" dirty="0" smtClean="0"/>
              <a:t>In the absence of parentheses the AND operation takes precedence over the OR operation</a:t>
            </a:r>
          </a:p>
          <a:p>
            <a:pPr lvl="1"/>
            <a:r>
              <a:rPr lang="en-US" dirty="0" smtClean="0"/>
              <a:t>When no ambiguity will occur the AND operation is represented by simple concatenation instead of the dot operator</a:t>
            </a:r>
          </a:p>
          <a:p>
            <a:pPr marL="228600" lvl="1">
              <a:spcBef>
                <a:spcPts val="2000"/>
              </a:spcBef>
              <a:buClr>
                <a:schemeClr val="accent1"/>
              </a:buClr>
            </a:pPr>
            <a:r>
              <a:rPr lang="en-US" sz="2000" dirty="0" smtClean="0"/>
              <a:t>OR</a:t>
            </a:r>
          </a:p>
          <a:p>
            <a:pPr lvl="1"/>
            <a:r>
              <a:rPr lang="en-US" dirty="0" smtClean="0"/>
              <a:t>Yields true if either or both of its operands are true</a:t>
            </a:r>
          </a:p>
          <a:p>
            <a:pPr marL="228600" lvl="1">
              <a:spcBef>
                <a:spcPts val="2000"/>
              </a:spcBef>
              <a:buClr>
                <a:schemeClr val="accent1"/>
              </a:buClr>
            </a:pPr>
            <a:r>
              <a:rPr lang="en-US" sz="2000" dirty="0" smtClean="0"/>
              <a:t>NOT</a:t>
            </a:r>
          </a:p>
          <a:p>
            <a:pPr lvl="1"/>
            <a:r>
              <a:rPr lang="en-US" sz="1838" dirty="0" smtClean="0"/>
              <a:t>Inverts the value of its operand</a:t>
            </a:r>
          </a:p>
        </p:txBody>
      </p:sp>
    </p:spTree>
  </p:cSld>
  <p:clrMapOvr>
    <a:masterClrMapping/>
  </p:clrMapOvr>
  <p:transition spd="slow"/>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5.pdf"/>
          <p:cNvPicPr>
            <a:picLocks noChangeAspect="1"/>
          </p:cNvPicPr>
          <p:nvPr/>
        </p:nvPicPr>
        <p:blipFill rotWithShape="1">
          <a:blip r:embed="rId3">
            <a:extLst>
              <a:ext uri="{28A0092B-C50C-407E-A947-70E740481C1C}">
                <a14:useLocalDpi xmlns:a14="http://schemas.microsoft.com/office/drawing/2010/main" val="0"/>
              </a:ext>
            </a:extLst>
          </a:blip>
          <a:srcRect t="24637" b="26732"/>
          <a:stretch/>
        </p:blipFill>
        <p:spPr>
          <a:xfrm>
            <a:off x="-539344" y="260648"/>
            <a:ext cx="10079896" cy="6343738"/>
          </a:xfrm>
          <a:prstGeom prst="rect">
            <a:avLst/>
          </a:prstGeom>
        </p:spPr>
      </p:pic>
    </p:spTree>
  </p:cSld>
  <p:clrMapOvr>
    <a:masterClrMapping/>
  </p:clrMapOvr>
  <p:transition spd="med">
    <p:spli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J-K Flip-flop	</a:t>
            </a:r>
            <a:endParaRPr lang="en-US" dirty="0"/>
          </a:p>
        </p:txBody>
      </p:sp>
      <p:sp>
        <p:nvSpPr>
          <p:cNvPr id="3" name="Content Placeholder 2"/>
          <p:cNvSpPr>
            <a:spLocks noGrp="1"/>
          </p:cNvSpPr>
          <p:nvPr>
            <p:ph idx="1"/>
          </p:nvPr>
        </p:nvSpPr>
        <p:spPr/>
        <p:txBody>
          <a:bodyPr/>
          <a:lstStyle/>
          <a:p>
            <a:r>
              <a:rPr lang="en-US" dirty="0"/>
              <a:t>Another useful flip-flop is the </a:t>
            </a:r>
            <a:r>
              <a:rPr lang="en-US" b="1" dirty="0"/>
              <a:t>J–K flip-flop</a:t>
            </a:r>
            <a:r>
              <a:rPr lang="en-US" dirty="0"/>
              <a:t>. Like the S–R flip-flop, it has two inputs. </a:t>
            </a:r>
            <a:endParaRPr lang="en-US" dirty="0" smtClean="0"/>
          </a:p>
          <a:p>
            <a:r>
              <a:rPr lang="en-US" dirty="0" smtClean="0"/>
              <a:t>However</a:t>
            </a:r>
            <a:r>
              <a:rPr lang="en-US" dirty="0"/>
              <a:t>, in this case all possible combinations of input values are valid. </a:t>
            </a:r>
          </a:p>
          <a:p>
            <a:endParaRPr lang="en-US" dirty="0"/>
          </a:p>
        </p:txBody>
      </p:sp>
    </p:spTree>
    <p:extLst>
      <p:ext uri="{BB962C8B-B14F-4D97-AF65-F5344CB8AC3E}">
        <p14:creationId xmlns:p14="http://schemas.microsoft.com/office/powerpoint/2010/main" val="5229204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6.pdf"/>
          <p:cNvPicPr>
            <a:picLocks noChangeAspect="1"/>
          </p:cNvPicPr>
          <p:nvPr/>
        </p:nvPicPr>
        <p:blipFill rotWithShape="1">
          <a:blip r:embed="rId3">
            <a:extLst>
              <a:ext uri="{28A0092B-C50C-407E-A947-70E740481C1C}">
                <a14:useLocalDpi xmlns:a14="http://schemas.microsoft.com/office/drawing/2010/main" val="0"/>
              </a:ext>
            </a:extLst>
          </a:blip>
          <a:srcRect t="21256" b="28502"/>
          <a:stretch/>
        </p:blipFill>
        <p:spPr>
          <a:xfrm>
            <a:off x="-540568" y="2930"/>
            <a:ext cx="10009112" cy="6507773"/>
          </a:xfrm>
          <a:prstGeom prst="rect">
            <a:avLst/>
          </a:prstGeom>
        </p:spPr>
      </p:pic>
    </p:spTree>
  </p:cSld>
  <p:clrMapOvr>
    <a:masterClrMapping/>
  </p:clrMapOvr>
  <p:transition spd="med">
    <p:spli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27.pdf"/>
          <p:cNvPicPr>
            <a:picLocks noChangeAspect="1"/>
          </p:cNvPicPr>
          <p:nvPr/>
        </p:nvPicPr>
        <p:blipFill rotWithShape="1">
          <a:blip r:embed="rId3">
            <a:extLst>
              <a:ext uri="{28A0092B-C50C-407E-A947-70E740481C1C}">
                <a14:useLocalDpi xmlns:a14="http://schemas.microsoft.com/office/drawing/2010/main" val="0"/>
              </a:ext>
            </a:extLst>
          </a:blip>
          <a:srcRect t="5475" b="13205"/>
          <a:stretch/>
        </p:blipFill>
        <p:spPr>
          <a:xfrm>
            <a:off x="1475656" y="-89721"/>
            <a:ext cx="6408712" cy="6744415"/>
          </a:xfrm>
          <a:prstGeom prst="rect">
            <a:avLst/>
          </a:prstGeom>
        </p:spPr>
      </p:pic>
    </p:spTree>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hlinkClick r:id="rId2"/>
              </a:rPr>
              <a:t>https</a:t>
            </a:r>
            <a:r>
              <a:rPr lang="en-US">
                <a:hlinkClick r:id="rId2"/>
              </a:rPr>
              <a:t>://</a:t>
            </a:r>
            <a:r>
              <a:rPr lang="en-US" smtClean="0">
                <a:hlinkClick r:id="rId2"/>
              </a:rPr>
              <a:t>www.youtube.com/watch?v=VBDoT8o4q00</a:t>
            </a:r>
            <a:endParaRPr lang="en-US" smtClean="0"/>
          </a:p>
          <a:p>
            <a:endParaRPr lang="en-US"/>
          </a:p>
        </p:txBody>
      </p:sp>
    </p:spTree>
    <p:extLst>
      <p:ext uri="{BB962C8B-B14F-4D97-AF65-F5344CB8AC3E}">
        <p14:creationId xmlns:p14="http://schemas.microsoft.com/office/powerpoint/2010/main" val="1608617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26"/>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0243" name="Rectangle 1027"/>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useBgFill="1">
        <p:nvSpPr>
          <p:cNvPr id="30" name="TextBox 29"/>
          <p:cNvSpPr txBox="1"/>
          <p:nvPr/>
        </p:nvSpPr>
        <p:spPr>
          <a:xfrm>
            <a:off x="304800" y="4114800"/>
            <a:ext cx="685800" cy="2743199"/>
          </a:xfrm>
          <a:prstGeom prst="rect">
            <a:avLst/>
          </a:prstGeom>
        </p:spPr>
        <p:txBody>
          <a:bodyPr wrap="square" rtlCol="0">
            <a:spAutoFit/>
          </a:bodyPr>
          <a:lstStyle/>
          <a:p>
            <a:endParaRPr lang="en-US" dirty="0"/>
          </a:p>
        </p:txBody>
      </p:sp>
      <p:pic>
        <p:nvPicPr>
          <p:cNvPr id="7" name="Picture 6"/>
          <p:cNvPicPr>
            <a:picLocks noChangeAspect="1"/>
          </p:cNvPicPr>
          <p:nvPr/>
        </p:nvPicPr>
        <p:blipFill>
          <a:blip r:embed="rId4"/>
          <a:stretch>
            <a:fillRect/>
          </a:stretch>
        </p:blipFill>
        <p:spPr>
          <a:xfrm>
            <a:off x="611560" y="3717032"/>
            <a:ext cx="7942217" cy="2951388"/>
          </a:xfrm>
          <a:prstGeom prst="rect">
            <a:avLst/>
          </a:prstGeom>
        </p:spPr>
      </p:pic>
      <p:graphicFrame>
        <p:nvGraphicFramePr>
          <p:cNvPr id="22" name="Object 1038"/>
          <p:cNvGraphicFramePr>
            <a:graphicFrameLocks noChangeAspect="1"/>
          </p:cNvGraphicFramePr>
          <p:nvPr>
            <p:extLst>
              <p:ext uri="{D42A27DB-BD31-4B8C-83A1-F6EECF244321}">
                <p14:modId xmlns:p14="http://schemas.microsoft.com/office/powerpoint/2010/main" val="507497356"/>
              </p:ext>
            </p:extLst>
          </p:nvPr>
        </p:nvGraphicFramePr>
        <p:xfrm>
          <a:off x="395536" y="1268760"/>
          <a:ext cx="8205382" cy="2209800"/>
        </p:xfrm>
        <a:graphic>
          <a:graphicData uri="http://schemas.openxmlformats.org/presentationml/2006/ole">
            <mc:AlternateContent xmlns:mc="http://schemas.openxmlformats.org/markup-compatibility/2006">
              <mc:Choice xmlns:v="urn:schemas-microsoft-com:vml" Requires="v">
                <p:oleObj spid="_x0000_s203827" name="Document" r:id="rId6" imgW="6083300" imgH="1638300" progId="Word.Document.12">
                  <p:embed/>
                </p:oleObj>
              </mc:Choice>
              <mc:Fallback>
                <p:oleObj name="Document" r:id="rId6" imgW="6083300" imgH="1638300" progId="Word.Document.12">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536" y="1268760"/>
                        <a:ext cx="8205382" cy="2209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pic>
                </p:oleObj>
              </mc:Fallback>
            </mc:AlternateContent>
          </a:graphicData>
        </a:graphic>
      </p:graphicFrame>
      <p:sp>
        <p:nvSpPr>
          <p:cNvPr id="12" name="Rectangle 11"/>
          <p:cNvSpPr/>
          <p:nvPr/>
        </p:nvSpPr>
        <p:spPr>
          <a:xfrm>
            <a:off x="0" y="6648"/>
            <a:ext cx="9144000" cy="1169551"/>
          </a:xfrm>
          <a:prstGeom prst="rect">
            <a:avLst/>
          </a:prstGeom>
        </p:spPr>
        <p:txBody>
          <a:bodyPr wrap="square">
            <a:spAutoFit/>
          </a:bodyPr>
          <a:lstStyle/>
          <a:p>
            <a:pPr algn="ctr"/>
            <a:r>
              <a:rPr lang="en-US" sz="2800" dirty="0">
                <a:latin typeface="+mj-lt"/>
              </a:rPr>
              <a:t>Table 11.1   Boolean Operators</a:t>
            </a:r>
          </a:p>
          <a:p>
            <a:r>
              <a:rPr lang="en-US" b="1" dirty="0"/>
              <a:t> </a:t>
            </a:r>
            <a:endParaRPr lang="en-US" dirty="0"/>
          </a:p>
          <a:p>
            <a:pPr algn="ctr"/>
            <a:r>
              <a:rPr lang="en-US" sz="1800" dirty="0">
                <a:latin typeface="+mn-lt"/>
              </a:rPr>
              <a:t>(a) Boolean Operators of Two Input Variables </a:t>
            </a:r>
            <a:endParaRPr lang="en-US" dirty="0">
              <a:latin typeface="+mn-lt"/>
            </a:endParaRPr>
          </a:p>
        </p:txBody>
      </p:sp>
      <p:sp useBgFill="1">
        <p:nvSpPr>
          <p:cNvPr id="13" name="TextBox 12"/>
          <p:cNvSpPr txBox="1"/>
          <p:nvPr/>
        </p:nvSpPr>
        <p:spPr>
          <a:xfrm>
            <a:off x="323528" y="3284984"/>
            <a:ext cx="8424936" cy="316091"/>
          </a:xfrm>
          <a:prstGeom prst="rect">
            <a:avLst/>
          </a:prstGeom>
        </p:spPr>
        <p:txBody>
          <a:bodyPr wrap="square" rtlCol="0">
            <a:spAutoFit/>
          </a:bodyPr>
          <a:lstStyle/>
          <a:p>
            <a:endParaRPr lang="en-US" dirty="0"/>
          </a:p>
        </p:txBody>
      </p:sp>
      <p:sp>
        <p:nvSpPr>
          <p:cNvPr id="14" name="TextBox 13"/>
          <p:cNvSpPr txBox="1"/>
          <p:nvPr/>
        </p:nvSpPr>
        <p:spPr>
          <a:xfrm>
            <a:off x="8532440" y="1225826"/>
            <a:ext cx="277183" cy="461665"/>
          </a:xfrm>
          <a:prstGeom prst="rect">
            <a:avLst/>
          </a:prstGeom>
          <a:noFill/>
        </p:spPr>
        <p:txBody>
          <a:bodyPr wrap="square" rtlCol="0">
            <a:spAutoFit/>
          </a:bodyPr>
          <a:lstStyle/>
          <a:p>
            <a:endParaRPr lang="en-US" dirty="0"/>
          </a:p>
        </p:txBody>
      </p:sp>
      <p:sp useBgFill="1">
        <p:nvSpPr>
          <p:cNvPr id="15" name="TextBox 14"/>
          <p:cNvSpPr txBox="1"/>
          <p:nvPr/>
        </p:nvSpPr>
        <p:spPr>
          <a:xfrm>
            <a:off x="8532440" y="1700808"/>
            <a:ext cx="611560" cy="1584175"/>
          </a:xfrm>
          <a:prstGeom prst="rect">
            <a:avLst/>
          </a:prstGeom>
        </p:spPr>
        <p:txBody>
          <a:bodyPr wrap="square" rtlCol="0">
            <a:spAutoFit/>
          </a:bodyPr>
          <a:lstStyle/>
          <a:p>
            <a:endParaRPr lang="en-US" dirty="0"/>
          </a:p>
        </p:txBody>
      </p:sp>
      <p:sp useBgFill="1">
        <p:nvSpPr>
          <p:cNvPr id="16" name="TextBox 15"/>
          <p:cNvSpPr txBox="1"/>
          <p:nvPr/>
        </p:nvSpPr>
        <p:spPr>
          <a:xfrm>
            <a:off x="8532440" y="1196752"/>
            <a:ext cx="320455" cy="661688"/>
          </a:xfrm>
          <a:prstGeom prst="rect">
            <a:avLst/>
          </a:prstGeom>
        </p:spPr>
        <p:txBody>
          <a:bodyPr wrap="square" rtlCol="0">
            <a:spAutoFit/>
          </a:bodyPr>
          <a:lstStyle/>
          <a:p>
            <a:endParaRPr lang="en-US" dirty="0"/>
          </a:p>
        </p:txBody>
      </p:sp>
    </p:spTree>
  </p:cSld>
  <p:clrMapOvr>
    <a:masterClrMapping/>
  </p:clrMapOvr>
  <p:transition spd="med">
    <p:spli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26"/>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0243" name="Rectangle 1027"/>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pic>
        <p:nvPicPr>
          <p:cNvPr id="32" name="Picture 31"/>
          <p:cNvPicPr>
            <a:picLocks noChangeAspect="1"/>
          </p:cNvPicPr>
          <p:nvPr/>
        </p:nvPicPr>
        <p:blipFill>
          <a:blip r:embed="rId3"/>
          <a:stretch>
            <a:fillRect/>
          </a:stretch>
        </p:blipFill>
        <p:spPr>
          <a:xfrm>
            <a:off x="110575" y="1916832"/>
            <a:ext cx="9040524" cy="4068236"/>
          </a:xfrm>
          <a:prstGeom prst="rect">
            <a:avLst/>
          </a:prstGeom>
        </p:spPr>
      </p:pic>
      <p:sp>
        <p:nvSpPr>
          <p:cNvPr id="33" name="Rectangle 32"/>
          <p:cNvSpPr/>
          <p:nvPr/>
        </p:nvSpPr>
        <p:spPr>
          <a:xfrm>
            <a:off x="107504" y="404664"/>
            <a:ext cx="9036496" cy="954107"/>
          </a:xfrm>
          <a:prstGeom prst="rect">
            <a:avLst/>
          </a:prstGeom>
        </p:spPr>
        <p:txBody>
          <a:bodyPr wrap="square">
            <a:spAutoFit/>
          </a:bodyPr>
          <a:lstStyle/>
          <a:p>
            <a:pPr algn="ctr"/>
            <a:r>
              <a:rPr lang="en-US" sz="2800" dirty="0">
                <a:latin typeface="+mn-lt"/>
              </a:rPr>
              <a:t>Table</a:t>
            </a:r>
            <a:r>
              <a:rPr lang="en-US" sz="2800" dirty="0" smtClean="0">
                <a:latin typeface="+mn-lt"/>
              </a:rPr>
              <a:t> 11.2   </a:t>
            </a:r>
          </a:p>
          <a:p>
            <a:pPr algn="ctr"/>
            <a:r>
              <a:rPr lang="en-US" sz="2800" dirty="0" smtClean="0">
                <a:latin typeface="+mn-lt"/>
              </a:rPr>
              <a:t>Basic </a:t>
            </a:r>
            <a:r>
              <a:rPr lang="en-US" sz="2800" dirty="0">
                <a:latin typeface="+mn-lt"/>
              </a:rPr>
              <a:t>Identities of Boolean Algebra</a:t>
            </a:r>
            <a:r>
              <a:rPr lang="en-US" sz="2800" dirty="0" smtClean="0">
                <a:latin typeface="+mn-lt"/>
              </a:rPr>
              <a:t> </a:t>
            </a:r>
            <a:endParaRPr lang="en-US" sz="2800" dirty="0">
              <a:latin typeface="+mn-lt"/>
            </a:endParaRPr>
          </a:p>
        </p:txBody>
      </p:sp>
    </p:spTree>
  </p:cSld>
  <p:clrMapOvr>
    <a:masterClrMapping/>
  </p:clrMapOvr>
  <p:transition spd="med">
    <p:spli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l="11236" t="7520" r="14607" b="30298"/>
          <a:stretch/>
        </p:blipFill>
        <p:spPr>
          <a:xfrm>
            <a:off x="1331640" y="0"/>
            <a:ext cx="6336704" cy="6876256"/>
          </a:xfrm>
          <a:prstGeom prst="rect">
            <a:avLst/>
          </a:prstGeom>
        </p:spPr>
      </p:pic>
    </p:spTree>
  </p:cSld>
  <p:clrMapOvr>
    <a:masterClrMapping/>
  </p:clrMapOvr>
  <p:transition spd="med">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pdf"/>
          <p:cNvPicPr>
            <a:picLocks noChangeAspect="1"/>
          </p:cNvPicPr>
          <p:nvPr/>
        </p:nvPicPr>
        <p:blipFill rotWithShape="1">
          <a:blip r:embed="rId3">
            <a:extLst>
              <a:ext uri="{28A0092B-C50C-407E-A947-70E740481C1C}">
                <a14:useLocalDpi xmlns:a14="http://schemas.microsoft.com/office/drawing/2010/main" val="0"/>
              </a:ext>
            </a:extLst>
          </a:blip>
          <a:srcRect l="17369" t="12560" r="13861" b="25926"/>
          <a:stretch/>
        </p:blipFill>
        <p:spPr>
          <a:xfrm>
            <a:off x="1691680" y="-243408"/>
            <a:ext cx="6120680" cy="7085153"/>
          </a:xfrm>
          <a:prstGeom prst="rect">
            <a:avLst/>
          </a:prstGeom>
        </p:spPr>
      </p:pic>
    </p:spTree>
  </p:cSld>
  <p:clrMapOvr>
    <a:masterClrMapping/>
  </p:clrMapOvr>
  <p:transition spd="med">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3.pdf"/>
          <p:cNvPicPr>
            <a:picLocks noChangeAspect="1"/>
          </p:cNvPicPr>
          <p:nvPr/>
        </p:nvPicPr>
        <p:blipFill rotWithShape="1">
          <a:blip r:embed="rId3">
            <a:extLst>
              <a:ext uri="{28A0092B-C50C-407E-A947-70E740481C1C}">
                <a14:useLocalDpi xmlns:a14="http://schemas.microsoft.com/office/drawing/2010/main" val="0"/>
              </a:ext>
            </a:extLst>
          </a:blip>
          <a:srcRect l="18620" t="13365" r="12402" b="27537"/>
          <a:stretch/>
        </p:blipFill>
        <p:spPr>
          <a:xfrm>
            <a:off x="1403648" y="-243408"/>
            <a:ext cx="6137462" cy="6804979"/>
          </a:xfrm>
          <a:prstGeom prst="rect">
            <a:avLst/>
          </a:prstGeom>
        </p:spPr>
      </p:pic>
    </p:spTree>
  </p:cSld>
  <p:clrMapOvr>
    <a:masterClrMapping/>
  </p:clrMapOvr>
  <p:transition spd="med">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Combinational circuit</a:t>
            </a:r>
            <a:endParaRPr lang="en-US" dirty="0"/>
          </a:p>
        </p:txBody>
      </p:sp>
      <p:sp>
        <p:nvSpPr>
          <p:cNvPr id="3" name="Content Placeholder 2"/>
          <p:cNvSpPr>
            <a:spLocks noGrp="1"/>
          </p:cNvSpPr>
          <p:nvPr>
            <p:ph idx="1"/>
          </p:nvPr>
        </p:nvSpPr>
        <p:spPr/>
        <p:txBody>
          <a:bodyPr>
            <a:normAutofit fontScale="92500" lnSpcReduction="20000"/>
          </a:bodyPr>
          <a:lstStyle/>
          <a:p>
            <a:pPr lvl="0"/>
            <a:r>
              <a:rPr lang="en-US" dirty="0"/>
              <a:t>An interconnected set of gates whose output at any time is a function only of the input at that time</a:t>
            </a:r>
          </a:p>
          <a:p>
            <a:pPr lvl="0"/>
            <a:r>
              <a:rPr lang="en-US" dirty="0"/>
              <a:t>The appearance of the input is followed almost immediately by the appearance of the output, with only gate delays</a:t>
            </a:r>
          </a:p>
          <a:p>
            <a:pPr lvl="0"/>
            <a:r>
              <a:rPr lang="en-US" dirty="0"/>
              <a:t>Consists of </a:t>
            </a:r>
            <a:r>
              <a:rPr lang="en-US" i="1" dirty="0"/>
              <a:t>n </a:t>
            </a:r>
            <a:r>
              <a:rPr lang="en-US" dirty="0"/>
              <a:t>binary inputs and </a:t>
            </a:r>
            <a:r>
              <a:rPr lang="en-US" i="1" dirty="0"/>
              <a:t>m </a:t>
            </a:r>
            <a:r>
              <a:rPr lang="en-US" dirty="0"/>
              <a:t>binary </a:t>
            </a:r>
            <a:r>
              <a:rPr lang="en-US" dirty="0" smtClean="0"/>
              <a:t>outputs</a:t>
            </a:r>
          </a:p>
          <a:p>
            <a:pPr lvl="0"/>
            <a:r>
              <a:rPr lang="en-US" sz="1900" dirty="0" smtClean="0"/>
              <a:t>Can </a:t>
            </a:r>
            <a:r>
              <a:rPr lang="en-US" sz="1900" dirty="0"/>
              <a:t>be defined in three ways:</a:t>
            </a:r>
          </a:p>
          <a:p>
            <a:pPr lvl="1"/>
            <a:r>
              <a:rPr lang="en-US" sz="1900" dirty="0"/>
              <a:t>Truth table</a:t>
            </a:r>
          </a:p>
          <a:p>
            <a:pPr lvl="2"/>
            <a:r>
              <a:rPr lang="en-US" sz="1700" dirty="0"/>
              <a:t>For each of the 2</a:t>
            </a:r>
            <a:r>
              <a:rPr lang="en-US" sz="1700" i="1" baseline="30000" dirty="0"/>
              <a:t>n</a:t>
            </a:r>
            <a:r>
              <a:rPr lang="en-US" sz="1700" i="1" dirty="0"/>
              <a:t> </a:t>
            </a:r>
            <a:r>
              <a:rPr lang="en-US" sz="1700" dirty="0"/>
              <a:t>possible combinations of input signals, the binary value of each of the </a:t>
            </a:r>
            <a:r>
              <a:rPr lang="en-US" sz="1700" i="1" dirty="0"/>
              <a:t>m </a:t>
            </a:r>
            <a:r>
              <a:rPr lang="en-US" sz="1700" dirty="0"/>
              <a:t>output signals is listed</a:t>
            </a:r>
          </a:p>
          <a:p>
            <a:pPr lvl="1"/>
            <a:r>
              <a:rPr lang="en-US" sz="1900" dirty="0"/>
              <a:t>Graphical symbols</a:t>
            </a:r>
          </a:p>
          <a:p>
            <a:pPr lvl="2"/>
            <a:r>
              <a:rPr lang="en-US" sz="1700" dirty="0"/>
              <a:t>The interconnected layout of gates is depicted</a:t>
            </a:r>
          </a:p>
          <a:p>
            <a:pPr lvl="1"/>
            <a:r>
              <a:rPr lang="en-US" sz="1900" dirty="0"/>
              <a:t>Boolean equations</a:t>
            </a:r>
          </a:p>
          <a:p>
            <a:pPr lvl="2"/>
            <a:r>
              <a:rPr lang="en-US" sz="1700" dirty="0"/>
              <a:t>Each output signal is expressed as a Boolean function of its input signals</a:t>
            </a:r>
          </a:p>
          <a:p>
            <a:endParaRPr lang="en-US" dirty="0"/>
          </a:p>
        </p:txBody>
      </p:sp>
    </p:spTree>
    <p:extLst>
      <p:ext uri="{BB962C8B-B14F-4D97-AF65-F5344CB8AC3E}">
        <p14:creationId xmlns:p14="http://schemas.microsoft.com/office/powerpoint/2010/main" val="388362006"/>
      </p:ext>
    </p:extLst>
  </p:cSld>
  <p:clrMapOvr>
    <a:masterClrMapping/>
  </p:clrMapOvr>
  <p:timing>
    <p:tnLst>
      <p:par>
        <p:cTn id="1" dur="indefinite" restart="never" nodeType="tmRoot"/>
      </p:par>
    </p:tnLst>
  </p:timing>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3922</TotalTime>
  <Words>4918</Words>
  <Application>Microsoft Macintosh PowerPoint</Application>
  <PresentationFormat>On-screen Show (4:3)</PresentationFormat>
  <Paragraphs>214</Paragraphs>
  <Slides>34</Slides>
  <Notes>25</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3" baseType="lpstr">
      <vt:lpstr>ＭＳ Ｐゴシック</vt:lpstr>
      <vt:lpstr>PearsonMATH08</vt:lpstr>
      <vt:lpstr>Rockwell</vt:lpstr>
      <vt:lpstr>Times New Roman</vt:lpstr>
      <vt:lpstr>TimesTen</vt:lpstr>
      <vt:lpstr>Wingdings</vt:lpstr>
      <vt:lpstr>Arial</vt:lpstr>
      <vt:lpstr>Advantage</vt:lpstr>
      <vt:lpstr>Document</vt:lpstr>
      <vt:lpstr>Chapter 11</vt:lpstr>
      <vt:lpstr>Boolean Algebra</vt:lpstr>
      <vt:lpstr>Boolean Variables and Operations</vt:lpstr>
      <vt:lpstr>PowerPoint Presentation</vt:lpstr>
      <vt:lpstr>PowerPoint Presentation</vt:lpstr>
      <vt:lpstr>PowerPoint Presentation</vt:lpstr>
      <vt:lpstr>PowerPoint Presentation</vt:lpstr>
      <vt:lpstr>PowerPoint Presentation</vt:lpstr>
      <vt:lpstr>Combinational circuit</vt:lpstr>
      <vt:lpstr>PowerPoint Presentation</vt:lpstr>
      <vt:lpstr>PowerPoint Presentation</vt:lpstr>
      <vt:lpstr>PowerPoint Presentation</vt:lpstr>
      <vt:lpstr>Boolean simplification</vt:lpstr>
      <vt:lpstr>Algebraic simplification</vt:lpstr>
      <vt:lpstr>PowerPoint Presentation</vt:lpstr>
      <vt:lpstr>Karnaugh maps </vt:lpstr>
      <vt:lpstr>PowerPoint Presentation</vt:lpstr>
      <vt:lpstr>PowerPoint Presentation</vt:lpstr>
      <vt:lpstr>PowerPoint Presentation</vt:lpstr>
      <vt:lpstr>Quine-McCluskey Method</vt:lpstr>
      <vt:lpstr>PowerPoint Presentation</vt:lpstr>
      <vt:lpstr>PowerPoint Presentation</vt:lpstr>
      <vt:lpstr>PowerPoint Presentation</vt:lpstr>
      <vt:lpstr>Sequential Circuit</vt:lpstr>
      <vt:lpstr>Flip-Flops</vt:lpstr>
      <vt:lpstr>PowerPoint Presentation</vt:lpstr>
      <vt:lpstr>Clocked S-R Flip-Flop</vt:lpstr>
      <vt:lpstr>PowerPoint Presentation</vt:lpstr>
      <vt:lpstr>D Flip-Flop</vt:lpstr>
      <vt:lpstr>PowerPoint Presentation</vt:lpstr>
      <vt:lpstr>J-K Flip-flop </vt:lpstr>
      <vt:lpstr>PowerPoint Presentation</vt:lpstr>
      <vt:lpstr>PowerPoint Presentation</vt:lpstr>
      <vt:lpstr>PowerPoint Presentation</vt:lpstr>
    </vt:vector>
  </TitlesOfParts>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Addressing Modes</dc:title>
  <dc:creator>Adrian &amp; Wendy</dc:creator>
  <cp:lastModifiedBy>Dr. Irfan Uddin</cp:lastModifiedBy>
  <cp:revision>101</cp:revision>
  <dcterms:created xsi:type="dcterms:W3CDTF">2012-07-06T21:45:51Z</dcterms:created>
  <dcterms:modified xsi:type="dcterms:W3CDTF">2016-05-25T09:42:37Z</dcterms:modified>
</cp:coreProperties>
</file>